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7556500" cy="10693400"/>
  <p:notesSz cx="7556500" cy="106934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184A17-4580-4956-9114-FCD286777EEA}" v="7" dt="2023-02-17T22:27:06.686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51" autoAdjust="0"/>
    <p:restoredTop sz="94660"/>
  </p:normalViewPr>
  <p:slideViewPr>
    <p:cSldViewPr>
      <p:cViewPr varScale="1">
        <p:scale>
          <a:sx n="50" d="100"/>
          <a:sy n="50" d="100"/>
        </p:scale>
        <p:origin x="221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Рашид Альхадад" userId="aa42e121b891fbf4" providerId="LiveId" clId="{FF184A17-4580-4956-9114-FCD286777EEA}"/>
    <pc:docChg chg="undo custSel modSld">
      <pc:chgData name="Рашид Альхадад" userId="aa42e121b891fbf4" providerId="LiveId" clId="{FF184A17-4580-4956-9114-FCD286777EEA}" dt="2023-02-18T18:18:18.343" v="119" actId="1036"/>
      <pc:docMkLst>
        <pc:docMk/>
      </pc:docMkLst>
      <pc:sldChg chg="addSp delSp modSp mod setBg setFolMasterObjs">
        <pc:chgData name="Рашид Альхадад" userId="aa42e121b891fbf4" providerId="LiveId" clId="{FF184A17-4580-4956-9114-FCD286777EEA}" dt="2023-02-17T18:36:37.141" v="60" actId="14100"/>
        <pc:sldMkLst>
          <pc:docMk/>
          <pc:sldMk cId="0" sldId="257"/>
        </pc:sldMkLst>
        <pc:spChg chg="mod ord">
          <ac:chgData name="Рашид Альхадад" userId="aa42e121b891fbf4" providerId="LiveId" clId="{FF184A17-4580-4956-9114-FCD286777EEA}" dt="2023-02-17T18:36:23.033" v="57" actId="14100"/>
          <ac:spMkLst>
            <pc:docMk/>
            <pc:sldMk cId="0" sldId="257"/>
            <ac:spMk id="2" creationId="{00000000-0000-0000-0000-000000000000}"/>
          </ac:spMkLst>
        </pc:spChg>
        <pc:spChg chg="add del">
          <ac:chgData name="Рашид Альхадад" userId="aa42e121b891fbf4" providerId="LiveId" clId="{FF184A17-4580-4956-9114-FCD286777EEA}" dt="2023-02-17T18:35:31.268" v="47" actId="26606"/>
          <ac:spMkLst>
            <pc:docMk/>
            <pc:sldMk cId="0" sldId="257"/>
            <ac:spMk id="9" creationId="{E4F9F79B-A093-478E-96B5-EE02BC93A858}"/>
          </ac:spMkLst>
        </pc:spChg>
        <pc:spChg chg="add del">
          <ac:chgData name="Рашид Альхадад" userId="aa42e121b891fbf4" providerId="LiveId" clId="{FF184A17-4580-4956-9114-FCD286777EEA}" dt="2023-02-17T18:35:31.268" v="47" actId="26606"/>
          <ac:spMkLst>
            <pc:docMk/>
            <pc:sldMk cId="0" sldId="257"/>
            <ac:spMk id="11" creationId="{9BBC0C84-DC2A-43AE-9576-0A44295E8B9C}"/>
          </ac:spMkLst>
        </pc:spChg>
        <pc:spChg chg="add del">
          <ac:chgData name="Рашид Альхадад" userId="aa42e121b891fbf4" providerId="LiveId" clId="{FF184A17-4580-4956-9114-FCD286777EEA}" dt="2023-02-17T18:35:31.268" v="47" actId="26606"/>
          <ac:spMkLst>
            <pc:docMk/>
            <pc:sldMk cId="0" sldId="257"/>
            <ac:spMk id="13" creationId="{F7194F93-1F71-4A70-9DF1-28F183771111}"/>
          </ac:spMkLst>
        </pc:spChg>
        <pc:picChg chg="add mod">
          <ac:chgData name="Рашид Альхадад" userId="aa42e121b891fbf4" providerId="LiveId" clId="{FF184A17-4580-4956-9114-FCD286777EEA}" dt="2023-02-17T18:36:37.141" v="60" actId="14100"/>
          <ac:picMkLst>
            <pc:docMk/>
            <pc:sldMk cId="0" sldId="257"/>
            <ac:picMk id="4" creationId="{E3538335-E649-3092-72EB-F468018BA51A}"/>
          </ac:picMkLst>
        </pc:picChg>
        <pc:picChg chg="add del">
          <ac:chgData name="Рашид Альхадад" userId="aa42e121b891fbf4" providerId="LiveId" clId="{FF184A17-4580-4956-9114-FCD286777EEA}" dt="2023-02-17T18:35:55.305" v="52" actId="26606"/>
          <ac:picMkLst>
            <pc:docMk/>
            <pc:sldMk cId="0" sldId="257"/>
            <ac:picMk id="17" creationId="{EE09A529-E47C-4634-BB98-0A9526C372B4}"/>
          </ac:picMkLst>
        </pc:picChg>
        <pc:cxnChg chg="add del">
          <ac:chgData name="Рашид Альхадад" userId="aa42e121b891fbf4" providerId="LiveId" clId="{FF184A17-4580-4956-9114-FCD286777EEA}" dt="2023-02-17T18:35:31.268" v="47" actId="26606"/>
          <ac:cxnSpMkLst>
            <pc:docMk/>
            <pc:sldMk cId="0" sldId="257"/>
            <ac:cxnSpMk id="15" creationId="{D4C22394-EBC2-4FAF-A555-6C02D589EED7}"/>
          </ac:cxnSpMkLst>
        </pc:cxnChg>
      </pc:sldChg>
      <pc:sldChg chg="modSp mod">
        <pc:chgData name="Рашид Альхадад" userId="aa42e121b891fbf4" providerId="LiveId" clId="{FF184A17-4580-4956-9114-FCD286777EEA}" dt="2023-02-17T20:48:22.949" v="105" actId="20577"/>
        <pc:sldMkLst>
          <pc:docMk/>
          <pc:sldMk cId="0" sldId="259"/>
        </pc:sldMkLst>
        <pc:spChg chg="mod">
          <ac:chgData name="Рашид Альхадад" userId="aa42e121b891fbf4" providerId="LiveId" clId="{FF184A17-4580-4956-9114-FCD286777EEA}" dt="2023-02-17T20:48:22.949" v="105" actId="20577"/>
          <ac:spMkLst>
            <pc:docMk/>
            <pc:sldMk cId="0" sldId="259"/>
            <ac:spMk id="2" creationId="{00000000-0000-0000-0000-000000000000}"/>
          </ac:spMkLst>
        </pc:spChg>
      </pc:sldChg>
      <pc:sldChg chg="modSp mod">
        <pc:chgData name="Рашид Альхадад" userId="aa42e121b891fbf4" providerId="LiveId" clId="{FF184A17-4580-4956-9114-FCD286777EEA}" dt="2023-02-18T18:12:07.915" v="118" actId="1036"/>
        <pc:sldMkLst>
          <pc:docMk/>
          <pc:sldMk cId="0" sldId="260"/>
        </pc:sldMkLst>
        <pc:picChg chg="mod">
          <ac:chgData name="Рашид Альхадад" userId="aa42e121b891fbf4" providerId="LiveId" clId="{FF184A17-4580-4956-9114-FCD286777EEA}" dt="2023-02-18T18:12:07.915" v="118" actId="1036"/>
          <ac:picMkLst>
            <pc:docMk/>
            <pc:sldMk cId="0" sldId="260"/>
            <ac:picMk id="6" creationId="{00000000-0000-0000-0000-000000000000}"/>
          </ac:picMkLst>
        </pc:picChg>
      </pc:sldChg>
      <pc:sldChg chg="modSp mod">
        <pc:chgData name="Рашид Альхадад" userId="aa42e121b891fbf4" providerId="LiveId" clId="{FF184A17-4580-4956-9114-FCD286777EEA}" dt="2023-02-18T18:18:18.343" v="119" actId="1036"/>
        <pc:sldMkLst>
          <pc:docMk/>
          <pc:sldMk cId="0" sldId="261"/>
        </pc:sldMkLst>
        <pc:picChg chg="mod">
          <ac:chgData name="Рашид Альхадад" userId="aa42e121b891fbf4" providerId="LiveId" clId="{FF184A17-4580-4956-9114-FCD286777EEA}" dt="2023-02-18T18:18:18.343" v="119" actId="1036"/>
          <ac:picMkLst>
            <pc:docMk/>
            <pc:sldMk cId="0" sldId="261"/>
            <ac:picMk id="4" creationId="{00000000-0000-0000-0000-000000000000}"/>
          </ac:picMkLst>
        </pc:picChg>
      </pc:sldChg>
      <pc:sldChg chg="modSp mod">
        <pc:chgData name="Рашид Альхадад" userId="aa42e121b891fbf4" providerId="LiveId" clId="{FF184A17-4580-4956-9114-FCD286777EEA}" dt="2023-02-18T17:41:06.044" v="116" actId="1076"/>
        <pc:sldMkLst>
          <pc:docMk/>
          <pc:sldMk cId="0" sldId="262"/>
        </pc:sldMkLst>
        <pc:picChg chg="mod">
          <ac:chgData name="Рашид Альхадад" userId="aa42e121b891fbf4" providerId="LiveId" clId="{FF184A17-4580-4956-9114-FCD286777EEA}" dt="2023-02-18T17:41:06.044" v="116" actId="1076"/>
          <ac:picMkLst>
            <pc:docMk/>
            <pc:sldMk cId="0" sldId="262"/>
            <ac:picMk id="3" creationId="{00000000-0000-0000-0000-000000000000}"/>
          </ac:picMkLst>
        </pc:picChg>
      </pc:sldChg>
      <pc:sldChg chg="addSp delSp modSp mod">
        <pc:chgData name="Рашид Альхадад" userId="aa42e121b891fbf4" providerId="LiveId" clId="{FF184A17-4580-4956-9114-FCD286777EEA}" dt="2023-02-17T20:33:43.598" v="71" actId="1076"/>
        <pc:sldMkLst>
          <pc:docMk/>
          <pc:sldMk cId="0" sldId="265"/>
        </pc:sldMkLst>
        <pc:picChg chg="del mod">
          <ac:chgData name="Рашид Альхадад" userId="aa42e121b891fbf4" providerId="LiveId" clId="{FF184A17-4580-4956-9114-FCD286777EEA}" dt="2023-02-17T20:33:06.676" v="66" actId="478"/>
          <ac:picMkLst>
            <pc:docMk/>
            <pc:sldMk cId="0" sldId="265"/>
            <ac:picMk id="3" creationId="{00000000-0000-0000-0000-000000000000}"/>
          </ac:picMkLst>
        </pc:picChg>
        <pc:picChg chg="add mod">
          <ac:chgData name="Рашид Альхадад" userId="aa42e121b891fbf4" providerId="LiveId" clId="{FF184A17-4580-4956-9114-FCD286777EEA}" dt="2023-02-17T20:33:43.598" v="71" actId="1076"/>
          <ac:picMkLst>
            <pc:docMk/>
            <pc:sldMk cId="0" sldId="265"/>
            <ac:picMk id="5" creationId="{5C62D451-A994-6F9C-FD7A-06AB52DE6F9D}"/>
          </ac:picMkLst>
        </pc:picChg>
      </pc:sldChg>
      <pc:sldChg chg="addSp delSp modSp mod">
        <pc:chgData name="Рашид Альхадад" userId="aa42e121b891fbf4" providerId="LiveId" clId="{FF184A17-4580-4956-9114-FCD286777EEA}" dt="2023-02-17T20:38:19.707" v="87" actId="1076"/>
        <pc:sldMkLst>
          <pc:docMk/>
          <pc:sldMk cId="0" sldId="266"/>
        </pc:sldMkLst>
        <pc:picChg chg="del mod">
          <ac:chgData name="Рашид Альхадад" userId="aa42e121b891fbf4" providerId="LiveId" clId="{FF184A17-4580-4956-9114-FCD286777EEA}" dt="2023-02-17T20:37:02.687" v="72" actId="478"/>
          <ac:picMkLst>
            <pc:docMk/>
            <pc:sldMk cId="0" sldId="266"/>
            <ac:picMk id="4" creationId="{00000000-0000-0000-0000-000000000000}"/>
          </ac:picMkLst>
        </pc:picChg>
        <pc:picChg chg="del mod">
          <ac:chgData name="Рашид Альхадад" userId="aa42e121b891fbf4" providerId="LiveId" clId="{FF184A17-4580-4956-9114-FCD286777EEA}" dt="2023-02-17T20:37:29.185" v="78" actId="478"/>
          <ac:picMkLst>
            <pc:docMk/>
            <pc:sldMk cId="0" sldId="266"/>
            <ac:picMk id="5" creationId="{00000000-0000-0000-0000-000000000000}"/>
          </ac:picMkLst>
        </pc:picChg>
        <pc:picChg chg="add mod">
          <ac:chgData name="Рашид Альхадад" userId="aa42e121b891fbf4" providerId="LiveId" clId="{FF184A17-4580-4956-9114-FCD286777EEA}" dt="2023-02-17T20:37:23.906" v="77" actId="1076"/>
          <ac:picMkLst>
            <pc:docMk/>
            <pc:sldMk cId="0" sldId="266"/>
            <ac:picMk id="7" creationId="{E4C99E96-7773-9E5A-71CA-FE97441D2FDE}"/>
          </ac:picMkLst>
        </pc:picChg>
        <pc:picChg chg="add del mod">
          <ac:chgData name="Рашид Альхадад" userId="aa42e121b891fbf4" providerId="LiveId" clId="{FF184A17-4580-4956-9114-FCD286777EEA}" dt="2023-02-17T20:37:55.235" v="82" actId="478"/>
          <ac:picMkLst>
            <pc:docMk/>
            <pc:sldMk cId="0" sldId="266"/>
            <ac:picMk id="9" creationId="{970B9E3B-4546-5E2B-CA97-2097A76F33D4}"/>
          </ac:picMkLst>
        </pc:picChg>
        <pc:picChg chg="add mod">
          <ac:chgData name="Рашид Альхадад" userId="aa42e121b891fbf4" providerId="LiveId" clId="{FF184A17-4580-4956-9114-FCD286777EEA}" dt="2023-02-17T20:38:19.707" v="87" actId="1076"/>
          <ac:picMkLst>
            <pc:docMk/>
            <pc:sldMk cId="0" sldId="266"/>
            <ac:picMk id="11" creationId="{24EDFC71-3FB8-780E-B0BF-C57B13BE6402}"/>
          </ac:picMkLst>
        </pc:picChg>
      </pc:sldChg>
      <pc:sldChg chg="addSp delSp modSp mod">
        <pc:chgData name="Рашид Альхадад" userId="aa42e121b891fbf4" providerId="LiveId" clId="{FF184A17-4580-4956-9114-FCD286777EEA}" dt="2023-02-17T20:41:09.311" v="104" actId="14100"/>
        <pc:sldMkLst>
          <pc:docMk/>
          <pc:sldMk cId="0" sldId="267"/>
        </pc:sldMkLst>
        <pc:spChg chg="mod">
          <ac:chgData name="Рашид Альхадад" userId="aa42e121b891fbf4" providerId="LiveId" clId="{FF184A17-4580-4956-9114-FCD286777EEA}" dt="2023-02-17T20:40:56.987" v="101" actId="1076"/>
          <ac:spMkLst>
            <pc:docMk/>
            <pc:sldMk cId="0" sldId="267"/>
            <ac:spMk id="4" creationId="{00000000-0000-0000-0000-000000000000}"/>
          </ac:spMkLst>
        </pc:spChg>
        <pc:picChg chg="del mod">
          <ac:chgData name="Рашид Альхадад" userId="aa42e121b891fbf4" providerId="LiveId" clId="{FF184A17-4580-4956-9114-FCD286777EEA}" dt="2023-02-17T20:38:37.762" v="88" actId="478"/>
          <ac:picMkLst>
            <pc:docMk/>
            <pc:sldMk cId="0" sldId="267"/>
            <ac:picMk id="6" creationId="{00000000-0000-0000-0000-000000000000}"/>
          </ac:picMkLst>
        </pc:picChg>
        <pc:picChg chg="add mod">
          <ac:chgData name="Рашид Альхадад" userId="aa42e121b891fbf4" providerId="LiveId" clId="{FF184A17-4580-4956-9114-FCD286777EEA}" dt="2023-02-17T20:41:09.311" v="104" actId="14100"/>
          <ac:picMkLst>
            <pc:docMk/>
            <pc:sldMk cId="0" sldId="267"/>
            <ac:picMk id="8" creationId="{78062E8D-5FBC-ADA2-37B7-0D1223C9AE10}"/>
          </ac:picMkLst>
        </pc:picChg>
      </pc:sldChg>
      <pc:sldChg chg="addSp delSp modSp mod">
        <pc:chgData name="Рашид Альхадад" userId="aa42e121b891fbf4" providerId="LiveId" clId="{FF184A17-4580-4956-9114-FCD286777EEA}" dt="2023-02-17T22:27:10.473" v="115" actId="478"/>
        <pc:sldMkLst>
          <pc:docMk/>
          <pc:sldMk cId="0" sldId="268"/>
        </pc:sldMkLst>
        <pc:spChg chg="mod">
          <ac:chgData name="Рашид Альхадад" userId="aa42e121b891fbf4" providerId="LiveId" clId="{FF184A17-4580-4956-9114-FCD286777EEA}" dt="2023-02-17T22:27:05.622" v="113" actId="20577"/>
          <ac:spMkLst>
            <pc:docMk/>
            <pc:sldMk cId="0" sldId="268"/>
            <ac:spMk id="2" creationId="{00000000-0000-0000-0000-000000000000}"/>
          </ac:spMkLst>
        </pc:spChg>
        <pc:picChg chg="add del mod">
          <ac:chgData name="Рашид Альхадад" userId="aa42e121b891fbf4" providerId="LiveId" clId="{FF184A17-4580-4956-9114-FCD286777EEA}" dt="2023-02-17T22:27:10.473" v="115" actId="478"/>
          <ac:picMkLst>
            <pc:docMk/>
            <pc:sldMk cId="0" sldId="268"/>
            <ac:picMk id="3" creationId="{F6802668-93FD-208D-61A9-71D2D5A8BBDB}"/>
          </ac:picMkLst>
        </pc:picChg>
      </pc:sldChg>
    </pc:docChg>
  </pc:docChgLst>
</pc:chgInfo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213" y="3314954"/>
            <a:ext cx="6428422" cy="22456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4427" y="5988304"/>
            <a:ext cx="5293995" cy="267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142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4867" y="2459482"/>
            <a:ext cx="3289839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78142" y="427736"/>
            <a:ext cx="6806565" cy="17109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142" y="2459482"/>
            <a:ext cx="6806565" cy="70576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1369" y="9944862"/>
            <a:ext cx="2420112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14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5252" y="9944862"/>
            <a:ext cx="1739455" cy="534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ntoo.ru/)%3B" TargetMode="External"/><Relationship Id="rId2" Type="http://schemas.openxmlformats.org/officeDocument/2006/relationships/hyperlink" Target="http://www.virtualbox.org/)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etfedora.org/ru/workstation/download/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890141" y="682498"/>
            <a:ext cx="4315460" cy="6775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0160" algn="ctr">
              <a:lnSpc>
                <a:spcPct val="100000"/>
              </a:lnSpc>
              <a:spcBef>
                <a:spcPts val="105"/>
              </a:spcBef>
            </a:pPr>
            <a:r>
              <a:rPr sz="1600" b="1" spc="-5" dirty="0">
                <a:latin typeface="Calibri"/>
                <a:cs typeface="Calibri"/>
              </a:rPr>
              <a:t>РОССИЙСКИЙ</a:t>
            </a:r>
            <a:r>
              <a:rPr sz="1600" b="1" spc="20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УНИВЕРСИТЕТ</a:t>
            </a:r>
            <a:r>
              <a:rPr sz="1600" b="1" spc="10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ДРУЖБЫ</a:t>
            </a:r>
            <a:r>
              <a:rPr sz="1600" b="1" spc="20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НАРОДОВ</a:t>
            </a:r>
            <a:endParaRPr sz="1600">
              <a:latin typeface="Calibri"/>
              <a:cs typeface="Calibri"/>
            </a:endParaRPr>
          </a:p>
          <a:p>
            <a:pPr marL="12700" marR="5080" indent="5080" algn="ctr">
              <a:lnSpc>
                <a:spcPct val="101499"/>
              </a:lnSpc>
              <a:spcBef>
                <a:spcPts val="40"/>
              </a:spcBef>
            </a:pPr>
            <a:r>
              <a:rPr sz="1300" b="1" spc="-5" dirty="0">
                <a:latin typeface="Calibri"/>
                <a:cs typeface="Calibri"/>
              </a:rPr>
              <a:t>Факультет</a:t>
            </a:r>
            <a:r>
              <a:rPr sz="1300" b="1" spc="20" dirty="0">
                <a:latin typeface="Calibri"/>
                <a:cs typeface="Calibri"/>
              </a:rPr>
              <a:t> </a:t>
            </a:r>
            <a:r>
              <a:rPr sz="1300" b="1" spc="-5" dirty="0">
                <a:latin typeface="Calibri"/>
                <a:cs typeface="Calibri"/>
              </a:rPr>
              <a:t>физико</a:t>
            </a:r>
            <a:r>
              <a:rPr sz="1300" b="1" spc="-5" dirty="0">
                <a:latin typeface="Times New Roman"/>
                <a:cs typeface="Times New Roman"/>
              </a:rPr>
              <a:t>-</a:t>
            </a:r>
            <a:r>
              <a:rPr sz="1300" b="1" spc="-5" dirty="0">
                <a:latin typeface="Calibri"/>
                <a:cs typeface="Calibri"/>
              </a:rPr>
              <a:t>математических</a:t>
            </a:r>
            <a:r>
              <a:rPr sz="1300" b="1" spc="55" dirty="0">
                <a:latin typeface="Calibri"/>
                <a:cs typeface="Calibri"/>
              </a:rPr>
              <a:t> </a:t>
            </a:r>
            <a:r>
              <a:rPr sz="1300" b="1" spc="-5" dirty="0">
                <a:latin typeface="Calibri"/>
                <a:cs typeface="Calibri"/>
              </a:rPr>
              <a:t>и</a:t>
            </a:r>
            <a:r>
              <a:rPr sz="1300" b="1" spc="15" dirty="0">
                <a:latin typeface="Calibri"/>
                <a:cs typeface="Calibri"/>
              </a:rPr>
              <a:t> </a:t>
            </a:r>
            <a:r>
              <a:rPr sz="1300" b="1" spc="-5" dirty="0">
                <a:latin typeface="Calibri"/>
                <a:cs typeface="Calibri"/>
              </a:rPr>
              <a:t>естественных</a:t>
            </a:r>
            <a:r>
              <a:rPr sz="1300" b="1" spc="60" dirty="0">
                <a:latin typeface="Calibri"/>
                <a:cs typeface="Calibri"/>
              </a:rPr>
              <a:t> </a:t>
            </a:r>
            <a:r>
              <a:rPr sz="1300" b="1" spc="-5" dirty="0">
                <a:latin typeface="Calibri"/>
                <a:cs typeface="Calibri"/>
              </a:rPr>
              <a:t>наук </a:t>
            </a:r>
            <a:r>
              <a:rPr sz="1300" b="1" dirty="0">
                <a:latin typeface="Calibri"/>
                <a:cs typeface="Calibri"/>
              </a:rPr>
              <a:t> </a:t>
            </a:r>
            <a:r>
              <a:rPr sz="1300" b="1" spc="-10" dirty="0">
                <a:latin typeface="Calibri"/>
                <a:cs typeface="Calibri"/>
              </a:rPr>
              <a:t>Кафедра</a:t>
            </a:r>
            <a:r>
              <a:rPr sz="1300" b="1" spc="30" dirty="0">
                <a:latin typeface="Calibri"/>
                <a:cs typeface="Calibri"/>
              </a:rPr>
              <a:t> </a:t>
            </a:r>
            <a:r>
              <a:rPr sz="1300" b="1" spc="-5" dirty="0">
                <a:latin typeface="Calibri"/>
                <a:cs typeface="Calibri"/>
              </a:rPr>
              <a:t>прикладной</a:t>
            </a:r>
            <a:r>
              <a:rPr sz="1300" b="1" spc="30" dirty="0">
                <a:latin typeface="Calibri"/>
                <a:cs typeface="Calibri"/>
              </a:rPr>
              <a:t> </a:t>
            </a:r>
            <a:r>
              <a:rPr sz="1300" b="1" spc="-5" dirty="0">
                <a:latin typeface="Calibri"/>
                <a:cs typeface="Calibri"/>
              </a:rPr>
              <a:t>информатики</a:t>
            </a:r>
            <a:r>
              <a:rPr sz="1300" b="1" spc="25" dirty="0">
                <a:latin typeface="Calibri"/>
                <a:cs typeface="Calibri"/>
              </a:rPr>
              <a:t> </a:t>
            </a:r>
            <a:r>
              <a:rPr sz="1300" b="1" spc="-5" dirty="0">
                <a:latin typeface="Calibri"/>
                <a:cs typeface="Calibri"/>
              </a:rPr>
              <a:t>и</a:t>
            </a:r>
            <a:r>
              <a:rPr sz="1300" b="1" spc="20" dirty="0">
                <a:latin typeface="Calibri"/>
                <a:cs typeface="Calibri"/>
              </a:rPr>
              <a:t> </a:t>
            </a:r>
            <a:r>
              <a:rPr sz="1300" b="1" dirty="0">
                <a:latin typeface="Calibri"/>
                <a:cs typeface="Calibri"/>
              </a:rPr>
              <a:t>теории </a:t>
            </a:r>
            <a:r>
              <a:rPr sz="1300" b="1" spc="-5" dirty="0">
                <a:latin typeface="Calibri"/>
                <a:cs typeface="Calibri"/>
              </a:rPr>
              <a:t>вероятностей</a:t>
            </a:r>
            <a:endParaRPr sz="13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0396" y="1935606"/>
            <a:ext cx="6075045" cy="8418195"/>
          </a:xfrm>
          <a:prstGeom prst="rect">
            <a:avLst/>
          </a:prstGeom>
        </p:spPr>
        <p:txBody>
          <a:bodyPr vert="horz" wrap="square" lIns="0" tIns="20320" rIns="0" bIns="0" rtlCol="0">
            <a:spAutoFit/>
          </a:bodyPr>
          <a:lstStyle/>
          <a:p>
            <a:pPr marL="12700" marR="27940">
              <a:lnSpc>
                <a:spcPct val="95900"/>
              </a:lnSpc>
              <a:spcBef>
                <a:spcPts val="160"/>
              </a:spcBef>
            </a:pPr>
            <a:r>
              <a:rPr sz="1400" spc="-5" dirty="0">
                <a:latin typeface="Times New Roman"/>
                <a:cs typeface="Times New Roman"/>
              </a:rPr>
              <a:t>1.2.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Теоретическое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введение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1.2.1.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Введение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GNU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Операционная 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(ОС)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—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это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комплекс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взаимосвязанных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программ,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предназначенных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управления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ресурсами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компьютера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организации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взаимодействия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пользователем.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Сегодня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наиболее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известными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операционными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системами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являются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ОС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семейства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Microsoft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5" dirty="0">
                <a:latin typeface="Times New Roman"/>
                <a:cs typeface="Times New Roman"/>
              </a:rPr>
              <a:t>Windows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UNIX-подобные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системы.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GNU 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—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семейство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переносимых,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многозадачных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многопользовательских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операционных</a:t>
            </a:r>
            <a:r>
              <a:rPr sz="1400" spc="-10" dirty="0">
                <a:latin typeface="Times New Roman"/>
                <a:cs typeface="Times New Roman"/>
              </a:rPr>
              <a:t> систем,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базе ядра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Linux,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включающих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тот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или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иной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набор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утилит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программ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проекта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GNU,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возможно,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другие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компоненты.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Как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ядро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Linux,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системы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его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основе,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как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правило,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создаются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распространяются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соответствии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моделью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разработки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свободного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открытого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программного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обеспечения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(Open-Source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Software).</a:t>
            </a:r>
            <a:r>
              <a:rPr sz="1400" spc="4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Linux-системы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распространяются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основном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бесплатно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виде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различных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дистрибутивов.</a:t>
            </a:r>
            <a:endParaRPr sz="1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350" dirty="0">
              <a:latin typeface="Times New Roman"/>
              <a:cs typeface="Times New Roman"/>
            </a:endParaRPr>
          </a:p>
          <a:p>
            <a:pPr marL="12700" marR="39370">
              <a:lnSpc>
                <a:spcPct val="96000"/>
              </a:lnSpc>
            </a:pPr>
            <a:r>
              <a:rPr sz="1400" spc="-5" dirty="0">
                <a:latin typeface="Times New Roman"/>
                <a:cs typeface="Times New Roman"/>
              </a:rPr>
              <a:t>Дистрибутив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GNU</a:t>
            </a:r>
            <a:r>
              <a:rPr sz="1400" spc="4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—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общее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определение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ОС,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использующих</a:t>
            </a:r>
            <a:r>
              <a:rPr sz="1400" spc="-5" dirty="0">
                <a:latin typeface="Times New Roman"/>
                <a:cs typeface="Times New Roman"/>
              </a:rPr>
              <a:t> ядро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набор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библиотек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утилит,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выпускаемых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dirty="0">
                <a:latin typeface="Times New Roman"/>
                <a:cs typeface="Times New Roman"/>
              </a:rPr>
              <a:t> рамках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проекта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GNU,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а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также 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графическую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оконную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подсистему </a:t>
            </a:r>
            <a:r>
              <a:rPr sz="1400" spc="-10" dirty="0">
                <a:latin typeface="Times New Roman"/>
                <a:cs typeface="Times New Roman"/>
              </a:rPr>
              <a:t>X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Window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System.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Дистрибутив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готов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конечной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установки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пользовательское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оборудование.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Кроме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ядра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и, 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собственно,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операционной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дистрибутивы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обычно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содержат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широкий </a:t>
            </a:r>
            <a:r>
              <a:rPr sz="1400" spc="-5" dirty="0">
                <a:latin typeface="Times New Roman"/>
                <a:cs typeface="Times New Roman"/>
              </a:rPr>
              <a:t> набор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приложений,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таких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как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редакторы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документов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таблиц,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мультимедийные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проигрыватели,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системы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работы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 базами </a:t>
            </a:r>
            <a:r>
              <a:rPr sz="1400" spc="-10" dirty="0">
                <a:latin typeface="Times New Roman"/>
                <a:cs typeface="Times New Roman"/>
              </a:rPr>
              <a:t>данных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т.д.</a:t>
            </a:r>
            <a:endParaRPr sz="1400" dirty="0">
              <a:latin typeface="Times New Roman"/>
              <a:cs typeface="Times New Roman"/>
            </a:endParaRPr>
          </a:p>
          <a:p>
            <a:pPr marL="12700" marR="52069">
              <a:lnSpc>
                <a:spcPts val="1610"/>
              </a:lnSpc>
              <a:spcBef>
                <a:spcPts val="40"/>
              </a:spcBef>
            </a:pPr>
            <a:r>
              <a:rPr sz="1400" spc="-5" dirty="0">
                <a:latin typeface="Times New Roman"/>
                <a:cs typeface="Times New Roman"/>
              </a:rPr>
              <a:t>Существуют дистрибутивы,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разрабатываемые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как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коммерческой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поддержке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(Red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Hat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/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Fedora,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SLED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/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OpenSUSE,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Ubuntu),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так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исключительно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усилиями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добровольцев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(Debian,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Slackware,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Gentoo,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ArchLinux).</a:t>
            </a:r>
            <a:endParaRPr sz="1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350" dirty="0">
              <a:latin typeface="Times New Roman"/>
              <a:cs typeface="Times New Roman"/>
            </a:endParaRPr>
          </a:p>
          <a:p>
            <a:pPr marL="12700" marR="5080">
              <a:lnSpc>
                <a:spcPct val="95900"/>
              </a:lnSpc>
            </a:pPr>
            <a:r>
              <a:rPr sz="1400" dirty="0">
                <a:latin typeface="Times New Roman"/>
                <a:cs typeface="Times New Roman"/>
              </a:rPr>
              <a:t>1.2.2.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Введение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командную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строку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GNU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Работу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ОС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GNU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можно 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представить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виде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функционирования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множества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взаимосвязанных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процессов.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При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загрузке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сначала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запускается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ядро,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которое,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свою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очередь,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запускает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оболочку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ОС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(от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англ.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shell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«оболочка»).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Взаимодействие 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пользователя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системой</a:t>
            </a:r>
            <a:r>
              <a:rPr sz="1400" spc="5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(работа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данными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управление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работающими 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процессами)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происходит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интерактивном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режиме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посредством </a:t>
            </a:r>
            <a:r>
              <a:rPr sz="1400" spc="-5" dirty="0">
                <a:latin typeface="Times New Roman"/>
                <a:cs typeface="Times New Roman"/>
              </a:rPr>
              <a:t> командного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языка.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Оболочка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операционной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системы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(или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командная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оболочка,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интерпретатор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команд)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—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интерпретирует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(т.е.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переводит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машинный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язык)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вводимые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пользователем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команды,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запускает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соответствующие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программы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(процессы),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формирует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выводит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ответные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сообщения.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Кроме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того,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языке 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командной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оболочки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можно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писать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небольшие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программы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выполнения </a:t>
            </a:r>
            <a:r>
              <a:rPr sz="1400" spc="-5" dirty="0">
                <a:latin typeface="Times New Roman"/>
                <a:cs typeface="Times New Roman"/>
              </a:rPr>
              <a:t> ряда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последовательных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операций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файлами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содержащимися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них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данными</a:t>
            </a:r>
            <a:endParaRPr sz="1400" dirty="0">
              <a:latin typeface="Times New Roman"/>
              <a:cs typeface="Times New Roman"/>
            </a:endParaRPr>
          </a:p>
          <a:p>
            <a:pPr marL="12700" marR="19685">
              <a:lnSpc>
                <a:spcPct val="95700"/>
              </a:lnSpc>
            </a:pPr>
            <a:r>
              <a:rPr sz="1400" spc="-10" dirty="0">
                <a:latin typeface="Times New Roman"/>
                <a:cs typeface="Times New Roman"/>
              </a:rPr>
              <a:t>—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сценарии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(скрипты).</a:t>
            </a:r>
            <a:r>
              <a:rPr sz="1400" spc="45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Из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командных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оболочек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GNU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наиболее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популярны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bash,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csh,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ksh,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zsh.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Команда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echo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$SHELL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позволяет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проверить,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какая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оболочка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используется.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 </a:t>
            </a:r>
            <a:r>
              <a:rPr sz="1400" spc="-5" dirty="0">
                <a:latin typeface="Times New Roman"/>
                <a:cs typeface="Times New Roman"/>
              </a:rPr>
              <a:t>качестве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предустановленной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командной </a:t>
            </a:r>
            <a:r>
              <a:rPr sz="1400" spc="-5" dirty="0">
                <a:latin typeface="Times New Roman"/>
                <a:cs typeface="Times New Roman"/>
              </a:rPr>
              <a:t> оболочки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GNU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используется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одна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из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наиболее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распространённых </a:t>
            </a:r>
            <a:r>
              <a:rPr sz="1400" spc="-5" dirty="0">
                <a:latin typeface="Times New Roman"/>
                <a:cs typeface="Times New Roman"/>
              </a:rPr>
              <a:t> разновидностей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командной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оболочки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—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bash (Bourne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again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shell).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GNU</a:t>
            </a:r>
            <a:r>
              <a:rPr sz="1400" spc="4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endParaRPr sz="1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81832" y="935481"/>
            <a:ext cx="113919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Times New Roman"/>
                <a:cs typeface="Times New Roman"/>
              </a:rPr>
              <a:t>Установка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MC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5" name="Рисунок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C62D451-A994-6F9C-FD7A-06AB52DE6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0" y="1384300"/>
            <a:ext cx="5810249" cy="435768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524503" y="676401"/>
            <a:ext cx="105092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Times New Roman"/>
                <a:cs typeface="Times New Roman"/>
              </a:rPr>
              <a:t>Установка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git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433064" y="4545329"/>
            <a:ext cx="123888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Times New Roman"/>
                <a:cs typeface="Times New Roman"/>
              </a:rPr>
              <a:t>Установка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nasm</a:t>
            </a:r>
            <a:endParaRPr sz="1400" dirty="0">
              <a:latin typeface="Times New Roman"/>
              <a:cs typeface="Times New Roman"/>
            </a:endParaRPr>
          </a:p>
        </p:txBody>
      </p:sp>
      <p:pic>
        <p:nvPicPr>
          <p:cNvPr id="7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4C99E96-7773-9E5A-71CA-FE97441D2F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343" y="914526"/>
            <a:ext cx="4529244" cy="3396933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24EDFC71-3FB8-780E-B0BF-C57B13BE64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553" y="4793648"/>
            <a:ext cx="4235450" cy="317658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426967" y="676401"/>
            <a:ext cx="124333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Times New Roman"/>
                <a:cs typeface="Times New Roman"/>
              </a:rPr>
              <a:t>Запуск</a:t>
            </a:r>
            <a:r>
              <a:rPr sz="1400" spc="-7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браузера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59658" y="4423409"/>
            <a:ext cx="137477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Times New Roman"/>
                <a:cs typeface="Times New Roman"/>
              </a:rPr>
              <a:t>Запуск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терминала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28700" y="8166100"/>
            <a:ext cx="5812790" cy="1327785"/>
          </a:xfrm>
          <a:prstGeom prst="rect">
            <a:avLst/>
          </a:prstGeom>
        </p:spPr>
        <p:txBody>
          <a:bodyPr vert="horz" wrap="square" lIns="0" tIns="116839" rIns="0" bIns="0" rtlCol="0">
            <a:spAutoFit/>
          </a:bodyPr>
          <a:lstStyle/>
          <a:p>
            <a:pPr marL="1424305">
              <a:lnSpc>
                <a:spcPct val="100000"/>
              </a:lnSpc>
              <a:spcBef>
                <a:spcPts val="919"/>
              </a:spcBef>
            </a:pPr>
            <a:r>
              <a:rPr sz="1400" spc="-10" dirty="0">
                <a:latin typeface="Times New Roman"/>
                <a:cs typeface="Times New Roman"/>
              </a:rPr>
              <a:t>Контрольные</a:t>
            </a:r>
            <a:r>
              <a:rPr sz="1400" spc="-5" dirty="0">
                <a:latin typeface="Times New Roman"/>
                <a:cs typeface="Times New Roman"/>
              </a:rPr>
              <a:t> вопросы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самопроверки</a:t>
            </a:r>
            <a:endParaRPr sz="1400" dirty="0">
              <a:latin typeface="Times New Roman"/>
              <a:cs typeface="Times New Roman"/>
            </a:endParaRPr>
          </a:p>
          <a:p>
            <a:pPr marL="12700" marR="350520">
              <a:lnSpc>
                <a:spcPct val="104299"/>
              </a:lnSpc>
              <a:spcBef>
                <a:spcPts val="745"/>
              </a:spcBef>
            </a:pPr>
            <a:r>
              <a:rPr sz="1400" spc="-25" dirty="0">
                <a:latin typeface="Times New Roman"/>
                <a:cs typeface="Times New Roman"/>
              </a:rPr>
              <a:t>1.</a:t>
            </a:r>
            <a:r>
              <a:rPr sz="1400" spc="5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Дистрибутив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ОС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-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это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операционная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система,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созданная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из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набора 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программного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обеспечения,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включающего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ядро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операционной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системы</a:t>
            </a:r>
            <a:endParaRPr sz="1400" dirty="0">
              <a:latin typeface="Times New Roman"/>
              <a:cs typeface="Times New Roman"/>
            </a:endParaRPr>
          </a:p>
          <a:p>
            <a:pPr marL="12700" marR="5080">
              <a:lnSpc>
                <a:spcPct val="104299"/>
              </a:lnSpc>
            </a:pPr>
            <a:r>
              <a:rPr sz="1400" spc="-5" dirty="0">
                <a:latin typeface="Times New Roman"/>
                <a:cs typeface="Times New Roman"/>
              </a:rPr>
              <a:t>(Linux)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часто,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систему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управления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пакетами.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Примеры: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Total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Commander,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Free</a:t>
            </a:r>
            <a:r>
              <a:rPr sz="1400" spc="-5" dirty="0">
                <a:latin typeface="Times New Roman"/>
                <a:cs typeface="Times New Roman"/>
              </a:rPr>
              <a:t> Commander,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Double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commander,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Midnight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commander,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Directory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Opus.</a:t>
            </a:r>
            <a:endParaRPr sz="1400" dirty="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09650" y="949959"/>
            <a:ext cx="6089650" cy="3425825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78062E8D-5FBC-ADA2-37B7-0D1223C9A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87" y="5006951"/>
            <a:ext cx="6220513" cy="315914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66596" y="676401"/>
            <a:ext cx="5941060" cy="6814814"/>
          </a:xfrm>
          <a:prstGeom prst="rect">
            <a:avLst/>
          </a:prstGeom>
        </p:spPr>
        <p:txBody>
          <a:bodyPr vert="horz" wrap="square" lIns="0" tIns="2540" rIns="0" bIns="0" rtlCol="0">
            <a:spAutoFit/>
          </a:bodyPr>
          <a:lstStyle/>
          <a:p>
            <a:pPr marL="12700" marR="5080">
              <a:lnSpc>
                <a:spcPct val="104299"/>
              </a:lnSpc>
              <a:spcBef>
                <a:spcPts val="20"/>
              </a:spcBef>
              <a:buAutoNum type="arabicPeriod" startAt="2"/>
              <a:tabLst>
                <a:tab pos="193040" algn="l"/>
              </a:tabLst>
            </a:pPr>
            <a:r>
              <a:rPr sz="1400" spc="-10" dirty="0">
                <a:latin typeface="Times New Roman"/>
                <a:cs typeface="Times New Roman"/>
              </a:rPr>
              <a:t>В ОС</a:t>
            </a:r>
            <a:r>
              <a:rPr sz="1400" spc="4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существуют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два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типа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пользователей: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привилегированные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(root)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привилегированные.</a:t>
            </a:r>
            <a:endParaRPr sz="1400" dirty="0">
              <a:latin typeface="Times New Roman"/>
              <a:cs typeface="Times New Roman"/>
            </a:endParaRPr>
          </a:p>
          <a:p>
            <a:pPr marL="12700" marR="43180">
              <a:lnSpc>
                <a:spcPct val="104299"/>
              </a:lnSpc>
              <a:spcBef>
                <a:spcPts val="765"/>
              </a:spcBef>
              <a:buAutoNum type="arabicPeriod" startAt="2"/>
              <a:tabLst>
                <a:tab pos="193040" algn="l"/>
              </a:tabLst>
            </a:pPr>
            <a:r>
              <a:rPr sz="1400" spc="-5" dirty="0">
                <a:latin typeface="Times New Roman"/>
                <a:cs typeface="Times New Roman"/>
              </a:rPr>
              <a:t>Командная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строка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интерпретирует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(переводит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машинный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язык)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вводимые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пользователем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команды,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запускает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соответствующие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программы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процессы,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формирует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выводит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ответные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сообщения.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 </a:t>
            </a:r>
            <a:r>
              <a:rPr sz="1400" spc="-5" dirty="0">
                <a:latin typeface="Times New Roman"/>
                <a:cs typeface="Times New Roman"/>
              </a:rPr>
              <a:t>данном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случае </a:t>
            </a:r>
            <a:r>
              <a:rPr sz="1400" spc="-5" dirty="0">
                <a:latin typeface="Times New Roman"/>
                <a:cs typeface="Times New Roman"/>
              </a:rPr>
              <a:t> командная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строка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используется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установки</a:t>
            </a:r>
            <a:r>
              <a:rPr sz="1400" spc="65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ПО</a:t>
            </a:r>
            <a:r>
              <a:rPr sz="1400" spc="110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Linux.</a:t>
            </a:r>
            <a:endParaRPr sz="1400" dirty="0">
              <a:latin typeface="Times New Roman"/>
              <a:cs typeface="Times New Roman"/>
            </a:endParaRPr>
          </a:p>
          <a:p>
            <a:pPr marL="12700" marR="80010">
              <a:lnSpc>
                <a:spcPct val="103200"/>
              </a:lnSpc>
              <a:spcBef>
                <a:spcPts val="765"/>
              </a:spcBef>
              <a:buAutoNum type="arabicPeriod" startAt="2"/>
              <a:tabLst>
                <a:tab pos="193040" algn="l"/>
              </a:tabLst>
            </a:pPr>
            <a:r>
              <a:rPr sz="1400" spc="-10" dirty="0">
                <a:latin typeface="Times New Roman"/>
                <a:cs typeface="Times New Roman"/>
              </a:rPr>
              <a:t>Текстовые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редакторы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процессоры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предназначены</a:t>
            </a:r>
            <a:r>
              <a:rPr sz="1400" spc="7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создания,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редактирования,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форматирования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сохранения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внешней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памяти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печати </a:t>
            </a:r>
            <a:r>
              <a:rPr sz="1400" spc="-5" dirty="0">
                <a:latin typeface="Times New Roman"/>
                <a:cs typeface="Times New Roman"/>
              </a:rPr>
              <a:t> текстовых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документов.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Обычно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текстовыми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редакторами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принято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называть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программы,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выполняющие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простейшие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операции по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редактированию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текста,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процессорами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-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программы,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обладающие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расширенными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по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сравнению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редакторами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возможностями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компьютерной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обработки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текста.</a:t>
            </a:r>
            <a:endParaRPr sz="1400" dirty="0">
              <a:latin typeface="Times New Roman"/>
              <a:cs typeface="Times New Roman"/>
            </a:endParaRPr>
          </a:p>
          <a:p>
            <a:pPr marL="12700" marR="890905">
              <a:lnSpc>
                <a:spcPts val="1660"/>
              </a:lnSpc>
              <a:spcBef>
                <a:spcPts val="985"/>
              </a:spcBef>
            </a:pPr>
            <a:r>
              <a:rPr sz="1400" spc="-5" dirty="0">
                <a:latin typeface="Times New Roman"/>
                <a:cs typeface="Times New Roman"/>
              </a:rPr>
              <a:t>5 </a:t>
            </a:r>
            <a:r>
              <a:rPr sz="1400" spc="-10" dirty="0">
                <a:latin typeface="Times New Roman"/>
                <a:cs typeface="Times New Roman"/>
              </a:rPr>
              <a:t>Файловый </a:t>
            </a:r>
            <a:r>
              <a:rPr sz="1400" spc="-5" dirty="0">
                <a:latin typeface="Times New Roman"/>
                <a:cs typeface="Times New Roman"/>
              </a:rPr>
              <a:t>менеджер —программа, </a:t>
            </a:r>
            <a:r>
              <a:rPr sz="1400" spc="-10" dirty="0">
                <a:latin typeface="Times New Roman"/>
                <a:cs typeface="Times New Roman"/>
              </a:rPr>
              <a:t>предоставляющая </a:t>
            </a:r>
            <a:r>
              <a:rPr sz="1400" spc="-5" dirty="0">
                <a:latin typeface="Times New Roman"/>
                <a:cs typeface="Times New Roman"/>
              </a:rPr>
              <a:t>интерфейс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пользователя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работы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файловой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системой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файлами.</a:t>
            </a:r>
            <a:endParaRPr sz="1400" dirty="0">
              <a:latin typeface="Times New Roman"/>
              <a:cs typeface="Times New Roman"/>
            </a:endParaRPr>
          </a:p>
          <a:p>
            <a:pPr marL="12700" marR="20955">
              <a:lnSpc>
                <a:spcPct val="98600"/>
              </a:lnSpc>
              <a:spcBef>
                <a:spcPts val="710"/>
              </a:spcBef>
            </a:pPr>
            <a:r>
              <a:rPr sz="1400" spc="-10" dirty="0">
                <a:latin typeface="Times New Roman"/>
                <a:cs typeface="Times New Roman"/>
              </a:rPr>
              <a:t>Файловый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менеджер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позволяет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выполнять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операции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над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файлами</a:t>
            </a:r>
            <a:r>
              <a:rPr sz="1400" spc="7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— </a:t>
            </a:r>
            <a:r>
              <a:rPr sz="1400" spc="-5" dirty="0">
                <a:latin typeface="Times New Roman"/>
                <a:cs typeface="Times New Roman"/>
              </a:rPr>
              <a:t> создание,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открытие,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проигрывание,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просмотр,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редактирование,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перемещение,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переименование,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копирование,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удаление,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изменение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атрибутов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свойств,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поиск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файлов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назначение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spc="-5" dirty="0" err="1">
                <a:latin typeface="Times New Roman"/>
                <a:cs typeface="Times New Roman"/>
              </a:rPr>
              <a:t>прав</a:t>
            </a:r>
            <a:r>
              <a:rPr sz="1400" spc="-5" dirty="0">
                <a:latin typeface="Times New Roman"/>
                <a:cs typeface="Times New Roman"/>
              </a:rPr>
              <a:t>.</a:t>
            </a:r>
            <a:endParaRPr lang="en-US" sz="1400" spc="-5" dirty="0">
              <a:latin typeface="Times New Roman"/>
              <a:cs typeface="Times New Roman"/>
            </a:endParaRPr>
          </a:p>
          <a:p>
            <a:pPr marL="12700" marR="20955">
              <a:lnSpc>
                <a:spcPct val="98600"/>
              </a:lnSpc>
              <a:spcBef>
                <a:spcPts val="710"/>
              </a:spcBef>
            </a:pPr>
            <a:endParaRPr lang="en-US" sz="1400" spc="-5" dirty="0">
              <a:latin typeface="Times New Roman"/>
              <a:cs typeface="Times New Roman"/>
            </a:endParaRPr>
          </a:p>
          <a:p>
            <a:pPr marL="12700" marR="20955">
              <a:lnSpc>
                <a:spcPct val="98600"/>
              </a:lnSpc>
              <a:spcBef>
                <a:spcPts val="710"/>
              </a:spcBef>
            </a:pPr>
            <a:endParaRPr lang="en-US" sz="1400" spc="-5" dirty="0">
              <a:latin typeface="Times New Roman"/>
              <a:cs typeface="Times New Roman"/>
            </a:endParaRPr>
          </a:p>
          <a:p>
            <a:pPr marL="12700" marR="20955">
              <a:lnSpc>
                <a:spcPct val="98600"/>
              </a:lnSpc>
              <a:spcBef>
                <a:spcPts val="710"/>
              </a:spcBef>
            </a:pPr>
            <a:endParaRPr lang="en-US" sz="1400" spc="-5" dirty="0">
              <a:latin typeface="Times New Roman"/>
              <a:cs typeface="Times New Roman"/>
            </a:endParaRPr>
          </a:p>
          <a:p>
            <a:pPr marL="12700" marR="20955">
              <a:lnSpc>
                <a:spcPct val="98600"/>
              </a:lnSpc>
              <a:spcBef>
                <a:spcPts val="710"/>
              </a:spcBef>
            </a:pPr>
            <a:endParaRPr lang="en-US" sz="1400" spc="-5" dirty="0">
              <a:latin typeface="Times New Roman"/>
              <a:cs typeface="Times New Roman"/>
            </a:endParaRPr>
          </a:p>
          <a:p>
            <a:pPr marL="12700" marR="20955">
              <a:lnSpc>
                <a:spcPct val="98600"/>
              </a:lnSpc>
              <a:spcBef>
                <a:spcPts val="710"/>
              </a:spcBef>
            </a:pPr>
            <a:endParaRPr lang="en-US" sz="1400" spc="-5" dirty="0">
              <a:latin typeface="Times New Roman"/>
              <a:cs typeface="Times New Roman"/>
            </a:endParaRPr>
          </a:p>
          <a:p>
            <a:pPr marL="12700" marR="20955">
              <a:lnSpc>
                <a:spcPct val="98600"/>
              </a:lnSpc>
              <a:spcBef>
                <a:spcPts val="710"/>
              </a:spcBef>
            </a:pPr>
            <a:endParaRPr lang="en-US" sz="1400" spc="-5" dirty="0">
              <a:latin typeface="Times New Roman"/>
              <a:cs typeface="Times New Roman"/>
            </a:endParaRPr>
          </a:p>
          <a:p>
            <a:pPr marL="12700" marR="20955">
              <a:lnSpc>
                <a:spcPct val="98600"/>
              </a:lnSpc>
              <a:spcBef>
                <a:spcPts val="710"/>
              </a:spcBef>
            </a:pPr>
            <a:endParaRPr lang="en-US" sz="1400" spc="-5" dirty="0">
              <a:latin typeface="Times New Roman"/>
              <a:cs typeface="Times New Roman"/>
            </a:endParaRPr>
          </a:p>
          <a:p>
            <a:pPr marL="12700" marR="20955">
              <a:lnSpc>
                <a:spcPct val="98600"/>
              </a:lnSpc>
              <a:spcBef>
                <a:spcPts val="710"/>
              </a:spcBef>
            </a:pPr>
            <a:endParaRPr sz="1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396" y="1155700"/>
            <a:ext cx="6216854" cy="9968626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325755">
              <a:lnSpc>
                <a:spcPts val="1610"/>
              </a:lnSpc>
              <a:spcBef>
                <a:spcPts val="200"/>
              </a:spcBef>
            </a:pPr>
            <a:r>
              <a:rPr lang="ru-RU" sz="1400" spc="-5" dirty="0">
                <a:latin typeface="Times New Roman"/>
                <a:cs typeface="Times New Roman"/>
              </a:rPr>
              <a:t>доступ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пользователя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командной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оболочке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обеспечивается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через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терминал </a:t>
            </a:r>
            <a:r>
              <a:rPr lang="ru-RU" sz="1400" spc="-33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(или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консоль).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Запуск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терминала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можно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осуществить через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главное</a:t>
            </a:r>
            <a:endParaRPr lang="ru-RU" sz="1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lang="ru-RU" sz="15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lang="ru-RU" sz="1150" dirty="0">
              <a:latin typeface="Times New Roman"/>
              <a:cs typeface="Times New Roman"/>
            </a:endParaRPr>
          </a:p>
          <a:p>
            <a:pPr marL="12700">
              <a:lnSpc>
                <a:spcPts val="1645"/>
              </a:lnSpc>
            </a:pPr>
            <a:r>
              <a:rPr lang="ru-RU" sz="1400" spc="-5" dirty="0">
                <a:latin typeface="Times New Roman"/>
                <a:cs typeface="Times New Roman"/>
              </a:rPr>
              <a:t>меню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Приложения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Стандартные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Терминал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(или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Консоль)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или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нажав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Ctrl</a:t>
            </a:r>
            <a:r>
              <a:rPr lang="ru-RU" sz="1400" spc="-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+</a:t>
            </a:r>
            <a:r>
              <a:rPr lang="ru-RU" sz="1400" spc="45" dirty="0">
                <a:latin typeface="Times New Roman"/>
                <a:cs typeface="Times New Roman"/>
              </a:rPr>
              <a:t> </a:t>
            </a:r>
            <a:r>
              <a:rPr lang="ru-RU" sz="1400" spc="-15" dirty="0">
                <a:latin typeface="Times New Roman"/>
                <a:cs typeface="Times New Roman"/>
              </a:rPr>
              <a:t>Alt</a:t>
            </a:r>
            <a:endParaRPr lang="ru-RU" sz="1400" dirty="0">
              <a:latin typeface="Times New Roman"/>
              <a:cs typeface="Times New Roman"/>
            </a:endParaRPr>
          </a:p>
          <a:p>
            <a:pPr marL="12700" marR="5080">
              <a:lnSpc>
                <a:spcPct val="95700"/>
              </a:lnSpc>
              <a:spcBef>
                <a:spcPts val="35"/>
              </a:spcBef>
            </a:pPr>
            <a:r>
              <a:rPr lang="ru-RU" sz="1400" spc="-5" dirty="0">
                <a:latin typeface="Times New Roman"/>
                <a:cs typeface="Times New Roman"/>
              </a:rPr>
              <a:t>+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t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.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Интерфейс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командной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оболочки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очень </a:t>
            </a:r>
            <a:r>
              <a:rPr lang="ru-RU" sz="1400" spc="-10" dirty="0">
                <a:latin typeface="Times New Roman"/>
                <a:cs typeface="Times New Roman"/>
              </a:rPr>
              <a:t>прост.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Обычно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он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состоит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из 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приглашения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командной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строки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(строки,</a:t>
            </a:r>
            <a:r>
              <a:rPr lang="ru-RU" sz="1400" spc="5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оканчивающейся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символом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$),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по </a:t>
            </a:r>
            <a:r>
              <a:rPr lang="ru-RU" sz="1400" spc="-5" dirty="0">
                <a:latin typeface="Times New Roman"/>
                <a:cs typeface="Times New Roman"/>
              </a:rPr>
              <a:t> которому</a:t>
            </a:r>
            <a:r>
              <a:rPr lang="ru-RU" sz="1400" spc="-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пользователь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вводит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команды: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iivanova@dk4n31:~$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Это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приглашение </a:t>
            </a:r>
            <a:r>
              <a:rPr lang="ru-RU" sz="1400" spc="-33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командной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оболочки,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которое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несёт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себе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информацию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об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имени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пользователя </a:t>
            </a:r>
            <a:r>
              <a:rPr lang="ru-RU" sz="1400" spc="-335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iivanova</a:t>
            </a:r>
            <a:r>
              <a:rPr lang="ru-RU" sz="1400" spc="-5" dirty="0">
                <a:latin typeface="Times New Roman"/>
                <a:cs typeface="Times New Roman"/>
              </a:rPr>
              <a:t>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имени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компьютера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dk4n31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текущем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каталоге,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котором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находится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пользователь,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данном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случае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это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домашний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каталог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пользователя,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обозначенный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как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~).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могут</a:t>
            </a:r>
            <a:r>
              <a:rPr lang="ru-RU" sz="1400" dirty="0">
                <a:latin typeface="Times New Roman"/>
                <a:cs typeface="Times New Roman"/>
              </a:rPr>
              <a:t> быть</a:t>
            </a:r>
            <a:r>
              <a:rPr lang="ru-RU" sz="1400" spc="-5" dirty="0">
                <a:latin typeface="Times New Roman"/>
                <a:cs typeface="Times New Roman"/>
              </a:rPr>
              <a:t> использованы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ключами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(или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опциями)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—</a:t>
            </a:r>
            <a:r>
              <a:rPr lang="ru-RU" sz="1400" spc="4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указаниями,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модифицирующими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поведение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Ключи</a:t>
            </a:r>
            <a:endParaRPr lang="ru-RU" sz="1400" dirty="0">
              <a:latin typeface="Times New Roman"/>
              <a:cs typeface="Times New Roman"/>
            </a:endParaRPr>
          </a:p>
          <a:p>
            <a:pPr marL="12700">
              <a:lnSpc>
                <a:spcPts val="1575"/>
              </a:lnSpc>
            </a:pPr>
            <a:r>
              <a:rPr lang="ru-RU" sz="1400" spc="-5" dirty="0">
                <a:latin typeface="Times New Roman"/>
                <a:cs typeface="Times New Roman"/>
              </a:rPr>
              <a:t>обычно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начинаются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символа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(-)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или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(--)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часто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состоят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из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одной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буквы.</a:t>
            </a:r>
            <a:endParaRPr lang="ru-RU" sz="1400" dirty="0">
              <a:latin typeface="Times New Roman"/>
              <a:cs typeface="Times New Roman"/>
            </a:endParaRPr>
          </a:p>
          <a:p>
            <a:pPr marL="12700" marR="69215">
              <a:lnSpc>
                <a:spcPct val="95900"/>
              </a:lnSpc>
              <a:spcBef>
                <a:spcPts val="35"/>
              </a:spcBef>
            </a:pPr>
            <a:r>
              <a:rPr lang="ru-RU" sz="1400" spc="-5" dirty="0">
                <a:latin typeface="Times New Roman"/>
                <a:cs typeface="Times New Roman"/>
              </a:rPr>
              <a:t>Кроме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ключей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после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могут</a:t>
            </a:r>
            <a:r>
              <a:rPr lang="ru-RU" sz="1400" dirty="0">
                <a:latin typeface="Times New Roman"/>
                <a:cs typeface="Times New Roman"/>
              </a:rPr>
              <a:t> быть </a:t>
            </a:r>
            <a:r>
              <a:rPr lang="ru-RU" sz="1400" spc="-10" dirty="0">
                <a:latin typeface="Times New Roman"/>
                <a:cs typeface="Times New Roman"/>
              </a:rPr>
              <a:t>использованы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аргументы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(параметры)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—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названия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объектов,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для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которых</a:t>
            </a:r>
            <a:r>
              <a:rPr lang="ru-RU" sz="1400" spc="-10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нужно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выполнить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команду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(например,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имена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файлов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и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каталогов).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Например,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для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подробного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просмотра </a:t>
            </a:r>
            <a:r>
              <a:rPr lang="ru-RU" sz="1400" spc="-5" dirty="0">
                <a:latin typeface="Times New Roman"/>
                <a:cs typeface="Times New Roman"/>
              </a:rPr>
              <a:t> содержимого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каталога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documents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может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быть</a:t>
            </a:r>
            <a:r>
              <a:rPr lang="ru-RU" sz="1400" spc="-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использована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20" dirty="0" err="1">
                <a:latin typeface="Times New Roman"/>
                <a:cs typeface="Times New Roman"/>
              </a:rPr>
              <a:t>ls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ключом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-l: </a:t>
            </a:r>
            <a:r>
              <a:rPr lang="ru-RU" sz="1400" spc="-5" dirty="0">
                <a:latin typeface="Times New Roman"/>
                <a:cs typeface="Times New Roman"/>
              </a:rPr>
              <a:t>iivanova@dk4n31:~$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-20" dirty="0" err="1">
                <a:latin typeface="Times New Roman"/>
                <a:cs typeface="Times New Roman"/>
              </a:rPr>
              <a:t>ls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5" dirty="0">
                <a:latin typeface="Times New Roman"/>
                <a:cs typeface="Times New Roman"/>
              </a:rPr>
              <a:t>-l</a:t>
            </a:r>
            <a:r>
              <a:rPr lang="ru-RU" sz="1400" spc="-20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documents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В </a:t>
            </a:r>
            <a:r>
              <a:rPr lang="ru-RU" sz="1400" spc="-5" dirty="0">
                <a:latin typeface="Times New Roman"/>
                <a:cs typeface="Times New Roman"/>
              </a:rPr>
              <a:t>данном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случае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20" dirty="0" err="1">
                <a:latin typeface="Times New Roman"/>
                <a:cs typeface="Times New Roman"/>
              </a:rPr>
              <a:t>ls</a:t>
            </a:r>
            <a:r>
              <a:rPr lang="ru-RU" sz="1400" spc="4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–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это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имя </a:t>
            </a:r>
            <a:r>
              <a:rPr lang="ru-RU" sz="1400" spc="-5" dirty="0">
                <a:latin typeface="Times New Roman"/>
                <a:cs typeface="Times New Roman"/>
              </a:rPr>
              <a:t> команды,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l –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ключ,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documents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–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аргумент.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Команды, </a:t>
            </a:r>
            <a:r>
              <a:rPr lang="ru-RU" sz="1400" spc="-10" dirty="0">
                <a:latin typeface="Times New Roman"/>
                <a:cs typeface="Times New Roman"/>
              </a:rPr>
              <a:t>ключи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и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аргументы </a:t>
            </a:r>
            <a:r>
              <a:rPr lang="ru-RU" sz="1400" spc="-5" dirty="0">
                <a:latin typeface="Times New Roman"/>
                <a:cs typeface="Times New Roman"/>
              </a:rPr>
              <a:t> должны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быть отделены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друг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от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друга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пробелом.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5" dirty="0">
                <a:latin typeface="Times New Roman"/>
                <a:cs typeface="Times New Roman"/>
              </a:rPr>
              <a:t>Ввод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завершается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нажатием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клавиши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Enter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после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чего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передаётся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оболочке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 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исполнение.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Результатом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выполнения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могут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являться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сообщения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ходе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выполнения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или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об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ошибках.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Появление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приглашения 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командной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строки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говорит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том,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что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выполнение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завершено.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Иногда </a:t>
            </a:r>
            <a:r>
              <a:rPr lang="ru-RU" sz="1400" spc="-33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GNU</a:t>
            </a:r>
            <a:r>
              <a:rPr lang="ru-RU" sz="1400" spc="3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Linux</a:t>
            </a:r>
            <a:r>
              <a:rPr lang="ru-RU" sz="1400" spc="-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имена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программ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и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слишком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длинные,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однако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bash</a:t>
            </a:r>
            <a:r>
              <a:rPr lang="ru-RU" sz="1400" spc="-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может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завершать </a:t>
            </a:r>
            <a:r>
              <a:rPr lang="ru-RU" sz="1400" spc="-10" dirty="0">
                <a:latin typeface="Times New Roman"/>
                <a:cs typeface="Times New Roman"/>
              </a:rPr>
              <a:t>имена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при</a:t>
            </a:r>
            <a:r>
              <a:rPr lang="ru-RU" sz="1400" spc="5" dirty="0">
                <a:latin typeface="Times New Roman"/>
                <a:cs typeface="Times New Roman"/>
              </a:rPr>
              <a:t> их</a:t>
            </a:r>
            <a:r>
              <a:rPr lang="ru-RU" sz="1400" spc="-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вводе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терминале.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Нажав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5" dirty="0">
                <a:latin typeface="Times New Roman"/>
                <a:cs typeface="Times New Roman"/>
              </a:rPr>
              <a:t>клавишу</a:t>
            </a:r>
            <a:r>
              <a:rPr lang="ru-RU" sz="1400" spc="-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Tab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можно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завершить </a:t>
            </a:r>
            <a:r>
              <a:rPr lang="ru-RU" sz="1400" spc="-10" dirty="0">
                <a:latin typeface="Times New Roman"/>
                <a:cs typeface="Times New Roman"/>
              </a:rPr>
              <a:t>имя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программы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или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каталога.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Например,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предположим, 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что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нужно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использовать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программу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 err="1">
                <a:latin typeface="Times New Roman"/>
                <a:cs typeface="Times New Roman"/>
              </a:rPr>
              <a:t>mcedit</a:t>
            </a:r>
            <a:r>
              <a:rPr lang="ru-RU" sz="1400" spc="-10" dirty="0">
                <a:latin typeface="Times New Roman"/>
                <a:cs typeface="Times New Roman"/>
              </a:rPr>
              <a:t>.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Для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этого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наберите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командной 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строке</a:t>
            </a:r>
            <a:r>
              <a:rPr lang="ru-RU" sz="1400" spc="35" dirty="0">
                <a:latin typeface="Times New Roman"/>
                <a:cs typeface="Times New Roman"/>
              </a:rPr>
              <a:t> </a:t>
            </a:r>
            <a:r>
              <a:rPr lang="ru-RU" sz="1400" spc="-15" dirty="0" err="1">
                <a:latin typeface="Times New Roman"/>
                <a:cs typeface="Times New Roman"/>
              </a:rPr>
              <a:t>mc</a:t>
            </a:r>
            <a:r>
              <a:rPr lang="ru-RU" sz="1400" spc="-15" dirty="0">
                <a:latin typeface="Times New Roman"/>
                <a:cs typeface="Times New Roman"/>
              </a:rPr>
              <a:t>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затем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нажмите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один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раз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клавишу</a:t>
            </a:r>
            <a:r>
              <a:rPr lang="ru-RU" sz="1400" spc="-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Tab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Если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ничего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не</a:t>
            </a:r>
            <a:endParaRPr lang="ru-RU" sz="1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lang="ru-RU" sz="15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lang="ru-RU" sz="1300" dirty="0">
              <a:latin typeface="Times New Roman"/>
              <a:cs typeface="Times New Roman"/>
            </a:endParaRPr>
          </a:p>
          <a:p>
            <a:pPr marL="12700" marR="128270">
              <a:lnSpc>
                <a:spcPct val="95700"/>
              </a:lnSpc>
            </a:pPr>
            <a:r>
              <a:rPr lang="ru-RU" sz="1400" spc="-10" dirty="0">
                <a:latin typeface="Times New Roman"/>
                <a:cs typeface="Times New Roman"/>
              </a:rPr>
              <a:t>происходит,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то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это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означает,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что</a:t>
            </a:r>
            <a:r>
              <a:rPr lang="ru-RU" sz="1400" spc="3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существует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несколько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возможных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вариантов </a:t>
            </a:r>
            <a:r>
              <a:rPr lang="ru-RU" sz="1400" spc="-33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завершения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команды.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Нажав</a:t>
            </a:r>
            <a:r>
              <a:rPr lang="ru-RU" sz="1400" dirty="0">
                <a:latin typeface="Times New Roman"/>
                <a:cs typeface="Times New Roman"/>
              </a:rPr>
              <a:t> клавишу</a:t>
            </a:r>
            <a:r>
              <a:rPr lang="ru-RU" sz="1400" spc="-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Tab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ещё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раз, можно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получить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список 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имён,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начинающихся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</a:t>
            </a:r>
            <a:r>
              <a:rPr lang="ru-RU" sz="1400" spc="40" dirty="0">
                <a:latin typeface="Times New Roman"/>
                <a:cs typeface="Times New Roman"/>
              </a:rPr>
              <a:t> </a:t>
            </a:r>
            <a:r>
              <a:rPr lang="ru-RU" sz="1400" spc="-15" dirty="0" err="1">
                <a:latin typeface="Times New Roman"/>
                <a:cs typeface="Times New Roman"/>
              </a:rPr>
              <a:t>mc</a:t>
            </a:r>
            <a:r>
              <a:rPr lang="ru-RU" sz="1400" spc="-15" dirty="0">
                <a:latin typeface="Times New Roman"/>
                <a:cs typeface="Times New Roman"/>
              </a:rPr>
              <a:t>: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iivanova@dk4n31:~$</a:t>
            </a:r>
            <a:r>
              <a:rPr lang="ru-RU" sz="1400" spc="35" dirty="0">
                <a:latin typeface="Times New Roman"/>
                <a:cs typeface="Times New Roman"/>
              </a:rPr>
              <a:t> </a:t>
            </a:r>
            <a:r>
              <a:rPr lang="ru-RU" sz="1400" spc="-35" dirty="0" err="1">
                <a:latin typeface="Times New Roman"/>
                <a:cs typeface="Times New Roman"/>
              </a:rPr>
              <a:t>mc</a:t>
            </a:r>
            <a:r>
              <a:rPr lang="ru-RU" sz="1400" spc="40" dirty="0">
                <a:latin typeface="Times New Roman"/>
                <a:cs typeface="Times New Roman"/>
              </a:rPr>
              <a:t> </a:t>
            </a:r>
            <a:r>
              <a:rPr lang="ru-RU" sz="1400" spc="-20" dirty="0" err="1">
                <a:latin typeface="Times New Roman"/>
                <a:cs typeface="Times New Roman"/>
              </a:rPr>
              <a:t>mc</a:t>
            </a:r>
            <a:r>
              <a:rPr lang="ru-RU" sz="1400" spc="40" dirty="0">
                <a:latin typeface="Times New Roman"/>
                <a:cs typeface="Times New Roman"/>
              </a:rPr>
              <a:t> </a:t>
            </a:r>
            <a:r>
              <a:rPr lang="ru-RU" sz="1400" spc="-15" dirty="0" err="1">
                <a:latin typeface="Times New Roman"/>
                <a:cs typeface="Times New Roman"/>
              </a:rPr>
              <a:t>mcd</a:t>
            </a:r>
            <a:r>
              <a:rPr lang="ru-RU" sz="1400" spc="35" dirty="0">
                <a:latin typeface="Times New Roman"/>
                <a:cs typeface="Times New Roman"/>
              </a:rPr>
              <a:t> </a:t>
            </a:r>
            <a:r>
              <a:rPr lang="ru-RU" sz="1400" spc="-10" dirty="0" err="1">
                <a:latin typeface="Times New Roman"/>
                <a:cs typeface="Times New Roman"/>
              </a:rPr>
              <a:t>mcedit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-10" dirty="0" err="1">
                <a:latin typeface="Times New Roman"/>
                <a:cs typeface="Times New Roman"/>
              </a:rPr>
              <a:t>mclasserase</a:t>
            </a:r>
            <a:r>
              <a:rPr lang="ru-RU" sz="1400" spc="-10" dirty="0">
                <a:latin typeface="Times New Roman"/>
                <a:cs typeface="Times New Roman"/>
              </a:rPr>
              <a:t> </a:t>
            </a:r>
            <a:r>
              <a:rPr lang="ru-RU" sz="1400" spc="-335" dirty="0">
                <a:latin typeface="Times New Roman"/>
                <a:cs typeface="Times New Roman"/>
              </a:rPr>
              <a:t> </a:t>
            </a:r>
            <a:r>
              <a:rPr lang="ru-RU" sz="1400" spc="-10" dirty="0" err="1">
                <a:latin typeface="Times New Roman"/>
                <a:cs typeface="Times New Roman"/>
              </a:rPr>
              <a:t>mcookie</a:t>
            </a:r>
            <a:r>
              <a:rPr lang="ru-RU" sz="1400" spc="35" dirty="0">
                <a:latin typeface="Times New Roman"/>
                <a:cs typeface="Times New Roman"/>
              </a:rPr>
              <a:t> </a:t>
            </a:r>
            <a:r>
              <a:rPr lang="ru-RU" sz="1400" spc="-15" dirty="0" err="1">
                <a:latin typeface="Times New Roman"/>
                <a:cs typeface="Times New Roman"/>
              </a:rPr>
              <a:t>mcview</a:t>
            </a:r>
            <a:r>
              <a:rPr lang="ru-RU" sz="1400" spc="40" dirty="0">
                <a:latin typeface="Times New Roman"/>
                <a:cs typeface="Times New Roman"/>
              </a:rPr>
              <a:t> </a:t>
            </a:r>
            <a:r>
              <a:rPr lang="ru-RU" sz="1400" spc="-15" dirty="0" err="1">
                <a:latin typeface="Times New Roman"/>
                <a:cs typeface="Times New Roman"/>
              </a:rPr>
              <a:t>mcat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-10" dirty="0" err="1">
                <a:latin typeface="Times New Roman"/>
                <a:cs typeface="Times New Roman"/>
              </a:rPr>
              <a:t>mcdiff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-10" dirty="0" err="1">
                <a:latin typeface="Times New Roman"/>
                <a:cs typeface="Times New Roman"/>
              </a:rPr>
              <a:t>mcheck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-15" dirty="0" err="1">
                <a:latin typeface="Times New Roman"/>
                <a:cs typeface="Times New Roman"/>
              </a:rPr>
              <a:t>mcomp</a:t>
            </a:r>
            <a:r>
              <a:rPr lang="ru-RU" sz="1400" spc="35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mcopy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iivanova@dk4n31:~$</a:t>
            </a:r>
            <a:r>
              <a:rPr lang="ru-RU" sz="1400" spc="35" dirty="0">
                <a:latin typeface="Times New Roman"/>
                <a:cs typeface="Times New Roman"/>
              </a:rPr>
              <a:t> </a:t>
            </a:r>
            <a:r>
              <a:rPr lang="ru-RU" sz="1400" spc="-20" dirty="0" err="1">
                <a:latin typeface="Times New Roman"/>
                <a:cs typeface="Times New Roman"/>
              </a:rPr>
              <a:t>mc</a:t>
            </a:r>
            <a:r>
              <a:rPr lang="ru-RU" sz="1400" spc="-20" dirty="0">
                <a:latin typeface="Times New Roman"/>
                <a:cs typeface="Times New Roman"/>
              </a:rPr>
              <a:t> </a:t>
            </a:r>
            <a:r>
              <a:rPr lang="ru-RU" sz="1400" spc="-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Более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подробно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работе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операционной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системе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Linux</a:t>
            </a:r>
            <a:r>
              <a:rPr lang="ru-RU" sz="1400" spc="-20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см.,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например,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[13; 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16].</a:t>
            </a:r>
            <a:endParaRPr lang="ru-RU" sz="1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lang="ru-RU" sz="15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lang="ru-RU" sz="1250" dirty="0">
              <a:latin typeface="Times New Roman"/>
              <a:cs typeface="Times New Roman"/>
            </a:endParaRPr>
          </a:p>
          <a:p>
            <a:pPr marL="12700" marR="27305">
              <a:lnSpc>
                <a:spcPct val="96000"/>
              </a:lnSpc>
              <a:spcBef>
                <a:spcPts val="5"/>
              </a:spcBef>
            </a:pPr>
            <a:r>
              <a:rPr lang="ru-RU" sz="1400" spc="-5" dirty="0">
                <a:latin typeface="Times New Roman"/>
                <a:cs typeface="Times New Roman"/>
              </a:rPr>
              <a:t>1.3.</a:t>
            </a:r>
            <a:r>
              <a:rPr lang="ru-RU" sz="1400" spc="5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Техническое</a:t>
            </a:r>
            <a:r>
              <a:rPr lang="ru-RU" sz="1400" spc="5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обеспечение</a:t>
            </a:r>
            <a:r>
              <a:rPr lang="ru-RU" sz="1400" spc="4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Лабораторная</a:t>
            </a:r>
            <a:r>
              <a:rPr lang="ru-RU" sz="1400" spc="5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работа</a:t>
            </a:r>
            <a:r>
              <a:rPr lang="ru-RU" sz="1400" spc="4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подразумевает</a:t>
            </a:r>
            <a:r>
              <a:rPr lang="ru-RU" sz="1400" spc="6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установку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виртуальную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машину</a:t>
            </a:r>
            <a:r>
              <a:rPr lang="ru-RU" sz="1400" spc="-15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VirtualBox</a:t>
            </a:r>
            <a:r>
              <a:rPr lang="ru-RU" sz="1400" spc="-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(https://</a:t>
            </a:r>
            <a:r>
              <a:rPr lang="ru-RU" sz="1400" spc="-5" dirty="0">
                <a:latin typeface="Times New Roman"/>
                <a:cs typeface="Times New Roman"/>
                <a:hlinkClick r:id="rId2"/>
              </a:rPr>
              <a:t>www.virtualbox.org/)</a:t>
            </a:r>
            <a:r>
              <a:rPr lang="ru-RU" sz="1400" dirty="0">
                <a:latin typeface="Times New Roman"/>
                <a:cs typeface="Times New Roman"/>
                <a:hlinkClick r:id="rId2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операционной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системы</a:t>
            </a:r>
            <a:r>
              <a:rPr lang="ru-RU" sz="1400" spc="3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Linux</a:t>
            </a:r>
            <a:r>
              <a:rPr lang="ru-RU" sz="1400" spc="-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(дистрибутив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Fedora</a:t>
            </a:r>
            <a:r>
              <a:rPr lang="ru-RU" sz="1400" spc="-5" dirty="0">
                <a:latin typeface="Times New Roman"/>
                <a:cs typeface="Times New Roman"/>
              </a:rPr>
              <a:t>).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Выполнение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работы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возможно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как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дисплейном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классе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факультета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физико-математических</a:t>
            </a:r>
            <a:r>
              <a:rPr lang="ru-RU" sz="1400" spc="-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и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естественных </a:t>
            </a:r>
            <a:r>
              <a:rPr lang="ru-RU" sz="1400" spc="-10" dirty="0">
                <a:latin typeface="Times New Roman"/>
                <a:cs typeface="Times New Roman"/>
              </a:rPr>
              <a:t>наук 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РУДН,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так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своей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технике.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Описание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выполнения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работы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приведено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для </a:t>
            </a:r>
            <a:r>
              <a:rPr lang="ru-RU" sz="140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дисплейного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класса</a:t>
            </a:r>
            <a:r>
              <a:rPr lang="ru-RU" sz="1400" spc="2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со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следующими</a:t>
            </a:r>
            <a:r>
              <a:rPr lang="ru-RU" sz="1400" spc="4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характеристиками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техники:</a:t>
            </a:r>
            <a:r>
              <a:rPr lang="ru-RU" sz="1400" spc="6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–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Intel</a:t>
            </a:r>
            <a:r>
              <a:rPr lang="ru-RU" sz="1400" spc="-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Core</a:t>
            </a:r>
            <a:r>
              <a:rPr lang="ru-RU" sz="1400" spc="5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i3- </a:t>
            </a:r>
            <a:r>
              <a:rPr lang="ru-RU" sz="1400" spc="-33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550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3.2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5" dirty="0" err="1">
                <a:latin typeface="Times New Roman"/>
                <a:cs typeface="Times New Roman"/>
              </a:rPr>
              <a:t>GHz</a:t>
            </a:r>
            <a:r>
              <a:rPr lang="ru-RU" sz="1400" spc="-15" dirty="0">
                <a:latin typeface="Times New Roman"/>
                <a:cs typeface="Times New Roman"/>
              </a:rPr>
              <a:t>,</a:t>
            </a:r>
            <a:r>
              <a:rPr lang="ru-RU" sz="1400" spc="2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4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GB</a:t>
            </a:r>
            <a:r>
              <a:rPr lang="ru-RU" sz="1400" spc="-5" dirty="0">
                <a:latin typeface="Times New Roman"/>
                <a:cs typeface="Times New Roman"/>
              </a:rPr>
              <a:t> оперативной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памяти,</a:t>
            </a:r>
            <a:r>
              <a:rPr lang="ru-RU" sz="1400" spc="4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8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GB</a:t>
            </a:r>
            <a:r>
              <a:rPr lang="ru-RU" sz="1400" spc="-5" dirty="0">
                <a:latin typeface="Times New Roman"/>
                <a:cs typeface="Times New Roman"/>
              </a:rPr>
              <a:t> свободного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места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на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жёстком </a:t>
            </a:r>
            <a:r>
              <a:rPr lang="ru-RU" sz="1400" spc="-5" dirty="0">
                <a:latin typeface="Times New Roman"/>
                <a:cs typeface="Times New Roman"/>
              </a:rPr>
              <a:t> диске;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–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ОС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Linux</a:t>
            </a:r>
            <a:r>
              <a:rPr lang="ru-RU" sz="1400" spc="-15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Gentoo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(</a:t>
            </a:r>
            <a:r>
              <a:rPr lang="ru-RU" sz="1400" spc="-5" dirty="0">
                <a:latin typeface="Times New Roman"/>
                <a:cs typeface="Times New Roman"/>
                <a:hlinkClick r:id="rId3"/>
              </a:rPr>
              <a:t>http://www.gentoo.ru/);</a:t>
            </a:r>
            <a:r>
              <a:rPr lang="ru-RU" sz="1400" spc="25" dirty="0">
                <a:latin typeface="Times New Roman"/>
                <a:cs typeface="Times New Roman"/>
                <a:hlinkClick r:id="rId3"/>
              </a:rPr>
              <a:t> </a:t>
            </a:r>
            <a:r>
              <a:rPr lang="ru-RU" sz="1400" spc="-5" dirty="0">
                <a:latin typeface="Times New Roman"/>
                <a:cs typeface="Times New Roman"/>
              </a:rPr>
              <a:t>–</a:t>
            </a:r>
            <a:r>
              <a:rPr lang="ru-RU" sz="1400" spc="15" dirty="0">
                <a:latin typeface="Times New Roman"/>
                <a:cs typeface="Times New Roman"/>
              </a:rPr>
              <a:t> </a:t>
            </a:r>
            <a:r>
              <a:rPr lang="ru-RU" sz="1400" spc="-5" dirty="0" err="1">
                <a:latin typeface="Times New Roman"/>
                <a:cs typeface="Times New Roman"/>
              </a:rPr>
              <a:t>VirtualBox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версии</a:t>
            </a:r>
            <a:r>
              <a:rPr lang="ru-RU" sz="1400" spc="5" dirty="0">
                <a:latin typeface="Times New Roman"/>
                <a:cs typeface="Times New Roman"/>
              </a:rPr>
              <a:t> </a:t>
            </a:r>
            <a:r>
              <a:rPr lang="ru-RU" sz="1400" dirty="0">
                <a:latin typeface="Times New Roman"/>
                <a:cs typeface="Times New Roman"/>
              </a:rPr>
              <a:t>6.1</a:t>
            </a:r>
            <a:r>
              <a:rPr lang="ru-RU" sz="1400" spc="10" dirty="0">
                <a:latin typeface="Times New Roman"/>
                <a:cs typeface="Times New Roman"/>
              </a:rPr>
              <a:t> </a:t>
            </a:r>
            <a:r>
              <a:rPr lang="ru-RU" sz="1400" spc="-10" dirty="0">
                <a:latin typeface="Times New Roman"/>
                <a:cs typeface="Times New Roman"/>
              </a:rPr>
              <a:t>или</a:t>
            </a:r>
            <a:endParaRPr lang="ru-RU" sz="1400" dirty="0">
              <a:latin typeface="Times New Roman"/>
              <a:cs typeface="Times New Roman"/>
            </a:endParaRPr>
          </a:p>
        </p:txBody>
      </p:sp>
      <p:pic>
        <p:nvPicPr>
          <p:cNvPr id="4" name="Рисунок 3" descr="Теплые и холодные волны в темном режиме">
            <a:extLst>
              <a:ext uri="{FF2B5EF4-FFF2-40B4-BE49-F238E27FC236}">
                <a16:creationId xmlns:a16="http://schemas.microsoft.com/office/drawing/2014/main" id="{E3538335-E649-3092-72EB-F468018BA5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" y="178050"/>
            <a:ext cx="7556500" cy="7490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396" y="670306"/>
            <a:ext cx="5991860" cy="850265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>
              <a:lnSpc>
                <a:spcPts val="1610"/>
              </a:lnSpc>
              <a:spcBef>
                <a:spcPts val="200"/>
              </a:spcBef>
            </a:pPr>
            <a:r>
              <a:rPr sz="1400" spc="-10" dirty="0">
                <a:latin typeface="Times New Roman"/>
                <a:cs typeface="Times New Roman"/>
              </a:rPr>
              <a:t>новее.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установки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виртуальную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машину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используется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дистрибутив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Fedora-19.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При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выполнении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лабораторной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работы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своей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технике 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необходимо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скачать необходимый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образ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операционной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системы </a:t>
            </a:r>
            <a:r>
              <a:rPr sz="1400" spc="-5" dirty="0">
                <a:latin typeface="Times New Roman"/>
                <a:cs typeface="Times New Roman"/>
              </a:rPr>
              <a:t> (</a:t>
            </a:r>
            <a:r>
              <a:rPr sz="1400" u="sng" spc="-5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Times New Roman"/>
                <a:cs typeface="Times New Roman"/>
                <a:hlinkClick r:id="rId2"/>
              </a:rPr>
              <a:t>https://getfedora.org/ru/workstation/download/</a:t>
            </a:r>
            <a:r>
              <a:rPr sz="1400" spc="-5" dirty="0">
                <a:latin typeface="Times New Roman"/>
                <a:cs typeface="Times New Roman"/>
              </a:rPr>
              <a:t>).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90396" y="2103246"/>
            <a:ext cx="6069330" cy="2487930"/>
          </a:xfrm>
          <a:prstGeom prst="rect">
            <a:avLst/>
          </a:prstGeom>
        </p:spPr>
        <p:txBody>
          <a:bodyPr vert="horz" wrap="square" lIns="0" tIns="20955" rIns="0" bIns="0" rtlCol="0">
            <a:spAutoFit/>
          </a:bodyPr>
          <a:lstStyle/>
          <a:p>
            <a:pPr marL="12700" marR="64135">
              <a:lnSpc>
                <a:spcPct val="95700"/>
              </a:lnSpc>
              <a:spcBef>
                <a:spcPts val="165"/>
              </a:spcBef>
            </a:pPr>
            <a:r>
              <a:rPr sz="1400" spc="-5" dirty="0">
                <a:latin typeface="Times New Roman"/>
                <a:cs typeface="Times New Roman"/>
              </a:rPr>
              <a:t>1.4.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Соглашения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именовании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При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выполнении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лабораторных</a:t>
            </a:r>
            <a:r>
              <a:rPr sz="1400" spc="-5" dirty="0">
                <a:latin typeface="Times New Roman"/>
                <a:cs typeface="Times New Roman"/>
              </a:rPr>
              <a:t> работ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следует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придерживаться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следующих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правил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именования: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–</a:t>
            </a:r>
            <a:r>
              <a:rPr sz="1400" spc="4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Пользователь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внутри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виртуальной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машины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должен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иметь</a:t>
            </a:r>
            <a:r>
              <a:rPr sz="1400" dirty="0">
                <a:latin typeface="Times New Roman"/>
                <a:cs typeface="Times New Roman"/>
              </a:rPr>
              <a:t> имя,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совпадающее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учётной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записью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студента,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выполняющего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лабораторную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работу.</a:t>
            </a:r>
            <a:r>
              <a:rPr sz="1400" spc="6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–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Имя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хоста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вашей </a:t>
            </a:r>
            <a:r>
              <a:rPr sz="1400" spc="-5" dirty="0">
                <a:latin typeface="Times New Roman"/>
                <a:cs typeface="Times New Roman"/>
              </a:rPr>
              <a:t> виртуальной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машины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должно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совпадать с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учётной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записью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студента,</a:t>
            </a:r>
            <a:endParaRPr sz="1400">
              <a:latin typeface="Times New Roman"/>
              <a:cs typeface="Times New Roman"/>
            </a:endParaRPr>
          </a:p>
          <a:p>
            <a:pPr marL="12700" marR="5080">
              <a:lnSpc>
                <a:spcPts val="1610"/>
              </a:lnSpc>
              <a:spcBef>
                <a:spcPts val="40"/>
              </a:spcBef>
            </a:pPr>
            <a:r>
              <a:rPr sz="1400" spc="-5" dirty="0">
                <a:latin typeface="Times New Roman"/>
                <a:cs typeface="Times New Roman"/>
              </a:rPr>
              <a:t>выполняющего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лабораторную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работу.</a:t>
            </a:r>
            <a:r>
              <a:rPr sz="1400" spc="4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–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Имя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виртуальной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машины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должно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совпадать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</a:t>
            </a:r>
            <a:r>
              <a:rPr sz="1400" spc="4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учётной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записью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студента,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выполняющего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лабораторную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работу.</a:t>
            </a:r>
            <a:r>
              <a:rPr sz="1400" spc="1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–</a:t>
            </a:r>
            <a:endParaRPr sz="1400">
              <a:latin typeface="Times New Roman"/>
              <a:cs typeface="Times New Roman"/>
            </a:endParaRPr>
          </a:p>
          <a:p>
            <a:pPr marL="12700">
              <a:lnSpc>
                <a:spcPts val="1530"/>
              </a:lnSpc>
            </a:pPr>
            <a:r>
              <a:rPr sz="1400" spc="-10" dirty="0">
                <a:latin typeface="Times New Roman"/>
                <a:cs typeface="Times New Roman"/>
              </a:rPr>
              <a:t>В</a:t>
            </a:r>
            <a:r>
              <a:rPr sz="1400" spc="-5" dirty="0">
                <a:latin typeface="Times New Roman"/>
                <a:cs typeface="Times New Roman"/>
              </a:rPr>
              <a:t> дисплейных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классах </a:t>
            </a:r>
            <a:r>
              <a:rPr sz="1400" spc="-10" dirty="0">
                <a:latin typeface="Times New Roman"/>
                <a:cs typeface="Times New Roman"/>
              </a:rPr>
              <a:t>вы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можете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посмотреть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имя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вашей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учётной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записи,</a:t>
            </a:r>
            <a:endParaRPr sz="1400">
              <a:latin typeface="Times New Roman"/>
              <a:cs typeface="Times New Roman"/>
            </a:endParaRPr>
          </a:p>
          <a:p>
            <a:pPr marL="12700" marR="280035">
              <a:lnSpc>
                <a:spcPct val="96200"/>
              </a:lnSpc>
              <a:spcBef>
                <a:spcPts val="25"/>
              </a:spcBef>
            </a:pPr>
            <a:r>
              <a:rPr sz="1400" spc="-5" dirty="0">
                <a:latin typeface="Times New Roman"/>
                <a:cs typeface="Times New Roman"/>
              </a:rPr>
              <a:t>набрав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терминале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команду: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20" dirty="0">
                <a:latin typeface="Times New Roman"/>
                <a:cs typeface="Times New Roman"/>
              </a:rPr>
              <a:t>id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-un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–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установке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своей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технике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необходимо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использовать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имя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вашей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учётной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записи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дисплейных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классов.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Например,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если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студента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зовут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Остап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Сулейманович</a:t>
            </a:r>
            <a:r>
              <a:rPr sz="1400" spc="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Бендер,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то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его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учётная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запись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имеет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вид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osbender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90396" y="5563615"/>
            <a:ext cx="5878830" cy="14668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ts val="1645"/>
              </a:lnSpc>
              <a:spcBef>
                <a:spcPts val="90"/>
              </a:spcBef>
            </a:pPr>
            <a:r>
              <a:rPr sz="1400" spc="-5" dirty="0">
                <a:latin typeface="Times New Roman"/>
                <a:cs typeface="Times New Roman"/>
              </a:rPr>
              <a:t>1.5.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Последовательность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выполнения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работы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1.5.1.</a:t>
            </a:r>
            <a:r>
              <a:rPr sz="1400" spc="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Настройка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VirtualBox</a:t>
            </a:r>
            <a:endParaRPr sz="1400">
              <a:latin typeface="Times New Roman"/>
              <a:cs typeface="Times New Roman"/>
            </a:endParaRPr>
          </a:p>
          <a:p>
            <a:pPr marL="12700" marR="5080">
              <a:lnSpc>
                <a:spcPct val="96000"/>
              </a:lnSpc>
              <a:spcBef>
                <a:spcPts val="35"/>
              </a:spcBef>
            </a:pPr>
            <a:r>
              <a:rPr sz="1400" spc="-10" dirty="0">
                <a:latin typeface="Times New Roman"/>
                <a:cs typeface="Times New Roman"/>
              </a:rPr>
              <a:t>Загрузите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дисплейном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классе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операционную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систему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Linux.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Осуществите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вход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систему.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Запустите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терминал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(через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главное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меню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Приложения </a:t>
            </a:r>
            <a:r>
              <a:rPr sz="1400" spc="-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Стандартные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Терминал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(или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Консоль)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или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нажав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Ctrl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+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Alt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+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t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).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Перейдите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каталог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/var/tmp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cd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/var/tmp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Создайте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каталог</a:t>
            </a:r>
            <a:r>
              <a:rPr sz="1400" spc="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именем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пользователя </a:t>
            </a:r>
            <a:r>
              <a:rPr sz="1400" spc="-5" dirty="0">
                <a:latin typeface="Times New Roman"/>
                <a:cs typeface="Times New Roman"/>
              </a:rPr>
              <a:t> (совпадающий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логином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студента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в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дисплейном</a:t>
            </a:r>
            <a:r>
              <a:rPr sz="1400" spc="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классе).</a:t>
            </a:r>
            <a:r>
              <a:rPr sz="1400" spc="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этого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можно 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использовать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команду: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mkdir</a:t>
            </a:r>
            <a:r>
              <a:rPr sz="1400" spc="-5" dirty="0">
                <a:latin typeface="Times New Roman"/>
                <a:cs typeface="Times New Roman"/>
              </a:rPr>
              <a:t> /var/tmp/`id</a:t>
            </a:r>
            <a:r>
              <a:rPr sz="1400" spc="6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-un`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52269" y="7761858"/>
            <a:ext cx="3801745" cy="7740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sz="1600" b="1" dirty="0">
                <a:latin typeface="Calibri"/>
                <a:cs typeface="Calibri"/>
              </a:rPr>
              <a:t>ОТЧЕТ</a:t>
            </a:r>
            <a:endParaRPr sz="160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b="1" dirty="0">
                <a:latin typeface="Calibri"/>
                <a:cs typeface="Calibri"/>
              </a:rPr>
              <a:t>ПО</a:t>
            </a:r>
            <a:r>
              <a:rPr sz="1600" b="1" spc="10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ЛАБОРАТОРНОЙ</a:t>
            </a:r>
            <a:r>
              <a:rPr sz="1600" b="1" spc="35" dirty="0">
                <a:latin typeface="Calibri"/>
                <a:cs typeface="Calibri"/>
              </a:rPr>
              <a:t> </a:t>
            </a:r>
            <a:r>
              <a:rPr sz="1600" b="1" spc="-5" dirty="0">
                <a:latin typeface="Calibri"/>
                <a:cs typeface="Calibri"/>
              </a:rPr>
              <a:t>РАБОТЕ</a:t>
            </a:r>
            <a:r>
              <a:rPr sz="1600" b="1" spc="30" dirty="0">
                <a:latin typeface="Calibri"/>
                <a:cs typeface="Calibri"/>
              </a:rPr>
              <a:t> </a:t>
            </a:r>
            <a:r>
              <a:rPr sz="1600" b="1" spc="5" dirty="0">
                <a:latin typeface="Calibri"/>
                <a:cs typeface="Calibri"/>
              </a:rPr>
              <a:t>№</a:t>
            </a:r>
            <a:r>
              <a:rPr sz="1600" b="1" spc="15" dirty="0">
                <a:latin typeface="Calibri"/>
                <a:cs typeface="Calibri"/>
              </a:rPr>
              <a:t> </a:t>
            </a:r>
            <a:r>
              <a:rPr sz="1600" b="1" u="heavy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1</a:t>
            </a:r>
            <a:endParaRPr sz="16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25"/>
              </a:spcBef>
              <a:tabLst>
                <a:tab pos="1347470" algn="l"/>
              </a:tabLst>
            </a:pPr>
            <a:r>
              <a:rPr sz="1600" i="1" u="sng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дисциплина</a:t>
            </a:r>
            <a:r>
              <a:rPr sz="1600" i="1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:	</a:t>
            </a:r>
            <a:r>
              <a:rPr sz="1600" i="1" u="sng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Архитектура</a:t>
            </a:r>
            <a:r>
              <a:rPr sz="1600" i="1" u="sng" spc="10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 </a:t>
            </a:r>
            <a:r>
              <a:rPr sz="1600" i="1" u="sng" spc="-5" dirty="0">
                <a:uFill>
                  <a:solidFill>
                    <a:srgbClr val="000000"/>
                  </a:solidFill>
                </a:uFill>
                <a:latin typeface="Calibri"/>
                <a:cs typeface="Calibri"/>
              </a:rPr>
              <a:t>компьютера</a:t>
            </a:r>
            <a:endParaRPr sz="1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466715" y="1438783"/>
            <a:ext cx="1574800" cy="10401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715" algn="r">
              <a:lnSpc>
                <a:spcPct val="100000"/>
              </a:lnSpc>
              <a:spcBef>
                <a:spcPts val="95"/>
              </a:spcBef>
            </a:pPr>
            <a:r>
              <a:rPr sz="1300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Студент:</a:t>
            </a:r>
            <a:endParaRPr sz="1300" dirty="0">
              <a:latin typeface="Times New Roman"/>
              <a:cs typeface="Times New Roman"/>
            </a:endParaRPr>
          </a:p>
          <a:p>
            <a:pPr marR="5080" algn="r">
              <a:lnSpc>
                <a:spcPct val="100000"/>
              </a:lnSpc>
              <a:spcBef>
                <a:spcPts val="1080"/>
              </a:spcBef>
            </a:pPr>
            <a:r>
              <a:rPr lang="ru-RU" sz="1300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Аль-</a:t>
            </a:r>
            <a:r>
              <a:rPr lang="ru-RU" sz="1300" u="sng" spc="-5" dirty="0" err="1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хаддад</a:t>
            </a:r>
            <a:r>
              <a:rPr lang="ru-RU" sz="1300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\ </a:t>
            </a:r>
            <a:r>
              <a:rPr lang="ru-RU" sz="1300" u="sng" spc="-5" dirty="0" err="1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рашид</a:t>
            </a:r>
            <a:r>
              <a:rPr sz="1300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.</a:t>
            </a:r>
            <a:endParaRPr sz="13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R="7620" algn="r">
              <a:lnSpc>
                <a:spcPct val="100000"/>
              </a:lnSpc>
            </a:pPr>
            <a:r>
              <a:rPr sz="1300" u="sng" spc="-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Г</a:t>
            </a:r>
            <a:r>
              <a:rPr sz="1300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руппа:</a:t>
            </a:r>
            <a:r>
              <a:rPr sz="1300" u="sng" spc="-3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300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Н</a:t>
            </a:r>
            <a:r>
              <a:rPr sz="1300" u="sng" spc="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К</a:t>
            </a:r>
            <a:r>
              <a:rPr sz="1300" u="sng" spc="-3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А</a:t>
            </a:r>
            <a:r>
              <a:rPr sz="1300" u="sng" spc="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б</a:t>
            </a:r>
            <a:r>
              <a:rPr sz="1300" u="sng" spc="-1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д</a:t>
            </a:r>
            <a:r>
              <a:rPr sz="1300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-0</a:t>
            </a:r>
            <a:r>
              <a:rPr lang="ru-RU" sz="1300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4</a:t>
            </a:r>
            <a:r>
              <a:rPr sz="1300" u="sng" spc="-5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-22</a:t>
            </a:r>
            <a:endParaRPr sz="13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722623" y="3685794"/>
            <a:ext cx="652780" cy="424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1300" b="1" spc="-5" dirty="0">
                <a:latin typeface="Calibri"/>
                <a:cs typeface="Calibri"/>
              </a:rPr>
              <a:t>МОСКВА</a:t>
            </a:r>
            <a:endParaRPr sz="1300">
              <a:latin typeface="Calibri"/>
              <a:cs typeface="Calibri"/>
            </a:endParaRPr>
          </a:p>
          <a:p>
            <a:pPr marL="8890" algn="ctr">
              <a:lnSpc>
                <a:spcPct val="100000"/>
              </a:lnSpc>
              <a:spcBef>
                <a:spcPts val="25"/>
              </a:spcBef>
            </a:pPr>
            <a:r>
              <a:rPr sz="1300" spc="-5" dirty="0">
                <a:latin typeface="Times New Roman"/>
                <a:cs typeface="Times New Roman"/>
              </a:rPr>
              <a:t>2022</a:t>
            </a:r>
            <a:r>
              <a:rPr sz="1300" spc="-30" dirty="0">
                <a:latin typeface="Times New Roman"/>
                <a:cs typeface="Times New Roman"/>
              </a:rPr>
              <a:t> </a:t>
            </a:r>
            <a:r>
              <a:rPr sz="1300" dirty="0">
                <a:latin typeface="Calibri"/>
                <a:cs typeface="Calibri"/>
              </a:rPr>
              <a:t>г</a:t>
            </a:r>
            <a:r>
              <a:rPr sz="1300" dirty="0">
                <a:latin typeface="Times New Roman"/>
                <a:cs typeface="Times New Roman"/>
              </a:rPr>
              <a:t>.</a:t>
            </a:r>
            <a:endParaRPr sz="13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45004" y="568502"/>
            <a:ext cx="4264025" cy="671830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R="47625" algn="ctr">
              <a:lnSpc>
                <a:spcPct val="100000"/>
              </a:lnSpc>
              <a:spcBef>
                <a:spcPts val="965"/>
              </a:spcBef>
            </a:pPr>
            <a:r>
              <a:rPr sz="1400" spc="-10" dirty="0">
                <a:latin typeface="Times New Roman"/>
                <a:cs typeface="Times New Roman"/>
              </a:rPr>
              <a:t>Ход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работы</a:t>
            </a: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865"/>
              </a:spcBef>
            </a:pPr>
            <a:r>
              <a:rPr sz="1400" spc="-10" dirty="0">
                <a:latin typeface="Times New Roman"/>
                <a:cs typeface="Times New Roman"/>
              </a:rPr>
              <a:t>Подковка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установке</a:t>
            </a:r>
            <a:r>
              <a:rPr sz="1400" spc="6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ubuntu</a:t>
            </a:r>
            <a:r>
              <a:rPr sz="1400" spc="-10" dirty="0">
                <a:latin typeface="Times New Roman"/>
                <a:cs typeface="Times New Roman"/>
              </a:rPr>
              <a:t> OS</a:t>
            </a:r>
            <a:r>
              <a:rPr sz="1400" spc="-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и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настройка</a:t>
            </a:r>
            <a:r>
              <a:rPr sz="1400" spc="2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virtual</a:t>
            </a:r>
            <a:r>
              <a:rPr sz="1400" spc="-4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box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798826" y="4911343"/>
            <a:ext cx="2498090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5" dirty="0">
                <a:latin typeface="Times New Roman"/>
                <a:cs typeface="Times New Roman"/>
              </a:rPr>
              <a:t>Создание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виртуальной</a:t>
            </a:r>
            <a:r>
              <a:rPr sz="1400" spc="-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оболочки</a:t>
            </a:r>
            <a:endParaRPr sz="1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66596" y="9266935"/>
            <a:ext cx="5674995" cy="678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2900"/>
              </a:lnSpc>
              <a:spcBef>
                <a:spcPts val="100"/>
              </a:spcBef>
            </a:pPr>
            <a:r>
              <a:rPr sz="1400" spc="-10" dirty="0">
                <a:latin typeface="Times New Roman"/>
                <a:cs typeface="Times New Roman"/>
              </a:rPr>
              <a:t>Выделение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необходимого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количества</a:t>
            </a:r>
            <a:r>
              <a:rPr sz="1400" spc="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оперативной</a:t>
            </a:r>
            <a:r>
              <a:rPr sz="1400" spc="-2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памяти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для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стабильной </a:t>
            </a:r>
            <a:r>
              <a:rPr sz="1400" spc="-33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работы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5" dirty="0">
                <a:latin typeface="Times New Roman"/>
                <a:cs typeface="Times New Roman"/>
              </a:rPr>
              <a:t>ОС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0135" y="1362709"/>
            <a:ext cx="5935345" cy="314515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39239" y="5529581"/>
            <a:ext cx="4464203" cy="324611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539364" y="4188713"/>
            <a:ext cx="301561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5" dirty="0">
                <a:latin typeface="Times New Roman"/>
                <a:cs typeface="Times New Roman"/>
              </a:rPr>
              <a:t>Создание</a:t>
            </a:r>
            <a:r>
              <a:rPr sz="1400" spc="-10" dirty="0">
                <a:latin typeface="Times New Roman"/>
                <a:cs typeface="Times New Roman"/>
              </a:rPr>
              <a:t> виртуального жёсткого </a:t>
            </a:r>
            <a:r>
              <a:rPr sz="1400" spc="-5" dirty="0">
                <a:latin typeface="Times New Roman"/>
                <a:cs typeface="Times New Roman"/>
              </a:rPr>
              <a:t>диска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68829" y="711199"/>
            <a:ext cx="3957320" cy="338226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40180" y="4615689"/>
            <a:ext cx="5211445" cy="38552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698242" y="8825864"/>
            <a:ext cx="2698115" cy="23812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400" spc="-10" dirty="0">
                <a:latin typeface="Times New Roman"/>
                <a:cs typeface="Times New Roman"/>
              </a:rPr>
              <a:t>Монтирование</a:t>
            </a:r>
            <a:r>
              <a:rPr sz="1400" spc="-5" dirty="0">
                <a:latin typeface="Times New Roman"/>
                <a:cs typeface="Times New Roman"/>
              </a:rPr>
              <a:t> ISO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образа </a:t>
            </a:r>
            <a:r>
              <a:rPr sz="1400" spc="-10" dirty="0">
                <a:latin typeface="Times New Roman"/>
                <a:cs typeface="Times New Roman"/>
              </a:rPr>
              <a:t>системы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3640" y="824229"/>
            <a:ext cx="5189220" cy="388518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06475" y="4709413"/>
            <a:ext cx="6089650" cy="414210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37486" y="5873546"/>
            <a:ext cx="4617085" cy="574040"/>
          </a:xfrm>
          <a:prstGeom prst="rect">
            <a:avLst/>
          </a:prstGeom>
        </p:spPr>
        <p:txBody>
          <a:bodyPr vert="horz" wrap="square" lIns="0" tIns="73660" rIns="0" bIns="0" rtlCol="0">
            <a:spAutoFit/>
          </a:bodyPr>
          <a:lstStyle/>
          <a:p>
            <a:pPr marL="8890" algn="ctr">
              <a:lnSpc>
                <a:spcPct val="100000"/>
              </a:lnSpc>
              <a:spcBef>
                <a:spcPts val="580"/>
              </a:spcBef>
            </a:pPr>
            <a:r>
              <a:rPr sz="1400" spc="-10" dirty="0">
                <a:latin typeface="Times New Roman"/>
                <a:cs typeface="Times New Roman"/>
              </a:rPr>
              <a:t>Запуск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виртуальной машины</a:t>
            </a:r>
            <a:endParaRPr sz="140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480"/>
              </a:spcBef>
            </a:pPr>
            <a:r>
              <a:rPr sz="1400" spc="-10" dirty="0">
                <a:latin typeface="Times New Roman"/>
                <a:cs typeface="Times New Roman"/>
              </a:rPr>
              <a:t>Начало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установки</a:t>
            </a:r>
            <a:r>
              <a:rPr sz="1400" spc="4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ubuntuOS,</a:t>
            </a:r>
            <a:r>
              <a:rPr sz="1400" spc="-5" dirty="0">
                <a:latin typeface="Times New Roman"/>
                <a:cs typeface="Times New Roman"/>
              </a:rPr>
              <a:t> выбор</a:t>
            </a:r>
            <a:r>
              <a:rPr sz="1400" spc="-10" dirty="0">
                <a:latin typeface="Times New Roman"/>
                <a:cs typeface="Times New Roman"/>
              </a:rPr>
              <a:t> </a:t>
            </a:r>
            <a:r>
              <a:rPr sz="1400" dirty="0">
                <a:latin typeface="Times New Roman"/>
                <a:cs typeface="Times New Roman"/>
              </a:rPr>
              <a:t>языка</a:t>
            </a:r>
            <a:r>
              <a:rPr sz="1400" spc="-5" dirty="0">
                <a:latin typeface="Times New Roman"/>
                <a:cs typeface="Times New Roman"/>
              </a:rPr>
              <a:t> и</a:t>
            </a:r>
            <a:r>
              <a:rPr sz="1400" spc="-15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места</a:t>
            </a:r>
            <a:r>
              <a:rPr sz="1400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установки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12825" y="763904"/>
            <a:ext cx="6073140" cy="519684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80135" y="6470903"/>
            <a:ext cx="4548632" cy="39284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792729" y="6005829"/>
            <a:ext cx="2512060" cy="7562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715" algn="ctr">
              <a:lnSpc>
                <a:spcPct val="100000"/>
              </a:lnSpc>
              <a:spcBef>
                <a:spcPts val="90"/>
              </a:spcBef>
            </a:pPr>
            <a:r>
              <a:rPr sz="1400" spc="-5" dirty="0">
                <a:latin typeface="Times New Roman"/>
                <a:cs typeface="Times New Roman"/>
              </a:rPr>
              <a:t>Размонтирование</a:t>
            </a:r>
            <a:r>
              <a:rPr sz="1400" spc="-30" dirty="0">
                <a:latin typeface="Times New Roman"/>
                <a:cs typeface="Times New Roman"/>
              </a:rPr>
              <a:t> </a:t>
            </a:r>
            <a:r>
              <a:rPr sz="1400" spc="-5" dirty="0">
                <a:latin typeface="Times New Roman"/>
                <a:cs typeface="Times New Roman"/>
              </a:rPr>
              <a:t>образа</a:t>
            </a: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5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400" spc="-10" dirty="0">
                <a:latin typeface="Times New Roman"/>
                <a:cs typeface="Times New Roman"/>
              </a:rPr>
              <a:t>Первичная </a:t>
            </a:r>
            <a:r>
              <a:rPr sz="1400" spc="-5" dirty="0">
                <a:latin typeface="Times New Roman"/>
                <a:cs typeface="Times New Roman"/>
              </a:rPr>
              <a:t>настройка</a:t>
            </a:r>
            <a:r>
              <a:rPr sz="1400" spc="55" dirty="0">
                <a:latin typeface="Times New Roman"/>
                <a:cs typeface="Times New Roman"/>
              </a:rPr>
              <a:t> </a:t>
            </a:r>
            <a:r>
              <a:rPr sz="1400" spc="-10" dirty="0">
                <a:latin typeface="Times New Roman"/>
                <a:cs typeface="Times New Roman"/>
              </a:rPr>
              <a:t>ubuntu</a:t>
            </a:r>
            <a:r>
              <a:rPr sz="1400" spc="285" dirty="0">
                <a:latin typeface="Times New Roman"/>
                <a:cs typeface="Times New Roman"/>
              </a:rPr>
              <a:t> </a:t>
            </a:r>
            <a:r>
              <a:rPr sz="1400" spc="15" dirty="0">
                <a:latin typeface="Times New Roman"/>
                <a:cs typeface="Times New Roman"/>
              </a:rPr>
              <a:t>OS</a:t>
            </a:r>
            <a:endParaRPr sz="1400">
              <a:latin typeface="Times New Roman"/>
              <a:cs typeface="Times New Roman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80135" y="725423"/>
            <a:ext cx="6089649" cy="522122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53614" y="6915911"/>
            <a:ext cx="3588639" cy="244068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303</TotalTime>
  <Words>1456</Words>
  <Application>Microsoft Office PowerPoint</Application>
  <PresentationFormat>Произвольный</PresentationFormat>
  <Paragraphs>68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6" baseType="lpstr">
      <vt:lpstr>Calibri</vt:lpstr>
      <vt:lpstr>Times New Roman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Владимир Безнощук</dc:creator>
  <cp:lastModifiedBy>Рашид Альхадад</cp:lastModifiedBy>
  <cp:revision>1</cp:revision>
  <dcterms:created xsi:type="dcterms:W3CDTF">2023-02-17T18:20:33Z</dcterms:created>
  <dcterms:modified xsi:type="dcterms:W3CDTF">2023-02-18T18:18:29Z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2022-09-29T00:00:00Z</vt:filetime>
  </property>
  <property fmtid="{D5CDD505-2E9C-101B-9397-08002B2CF9AE}" pid="3" name="Creator">
    <vt:lpwstr>Microsoft® Word 2016</vt:lpwstr>
  </property>
  <property fmtid="{D5CDD505-2E9C-101B-9397-08002B2CF9AE}" pid="4" name="LastSaved">
    <vt:filetime>2023-02-17T00:00:00Z</vt:filetime>
  </property>
</Properties>
</file>